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4"/>
  </p:sldMasterIdLst>
  <p:notesMasterIdLst>
    <p:notesMasterId r:id="rId58"/>
  </p:notesMasterIdLst>
  <p:sldIdLst>
    <p:sldId id="258" r:id="rId5"/>
    <p:sldId id="259" r:id="rId6"/>
    <p:sldId id="260" r:id="rId7"/>
    <p:sldId id="262" r:id="rId8"/>
    <p:sldId id="263" r:id="rId9"/>
    <p:sldId id="265" r:id="rId10"/>
    <p:sldId id="266" r:id="rId11"/>
    <p:sldId id="273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4" r:id="rId32"/>
    <p:sldId id="293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5" r:id="rId41"/>
    <p:sldId id="306" r:id="rId42"/>
    <p:sldId id="307" r:id="rId43"/>
    <p:sldId id="311" r:id="rId44"/>
    <p:sldId id="308" r:id="rId45"/>
    <p:sldId id="309" r:id="rId46"/>
    <p:sldId id="310" r:id="rId47"/>
    <p:sldId id="312" r:id="rId48"/>
    <p:sldId id="314" r:id="rId49"/>
    <p:sldId id="315" r:id="rId50"/>
    <p:sldId id="318" r:id="rId51"/>
    <p:sldId id="316" r:id="rId52"/>
    <p:sldId id="317" r:id="rId53"/>
    <p:sldId id="320" r:id="rId54"/>
    <p:sldId id="322" r:id="rId55"/>
    <p:sldId id="323" r:id="rId56"/>
    <p:sldId id="319" r:id="rId57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Georgia" panose="02040502050405020303" pitchFamily="18" charset="0"/>
      <p:regular r:id="rId63"/>
      <p:bold r:id="rId64"/>
      <p:italic r:id="rId65"/>
      <p:boldItalic r:id="rId66"/>
    </p:embeddedFont>
    <p:embeddedFont>
      <p:font typeface="Lucida Console" panose="020B0609040504020204" pitchFamily="49" charset="0"/>
      <p:regular r:id="rId67"/>
    </p:embeddedFont>
    <p:embeddedFont>
      <p:font typeface="Open Sans" panose="020B0604020202020204" charset="0"/>
      <p:regular r:id="rId68"/>
      <p:bold r:id="rId69"/>
      <p:italic r:id="rId70"/>
      <p:boldItalic r:id="rId71"/>
    </p:embeddedFont>
    <p:embeddedFont>
      <p:font typeface="Proxima Nova Black" panose="020B0604020202020204" charset="0"/>
      <p:bold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FF6"/>
    <a:srgbClr val="F9FFF7"/>
    <a:srgbClr val="F6FFF3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86957" autoAdjust="0"/>
  </p:normalViewPr>
  <p:slideViewPr>
    <p:cSldViewPr snapToGrid="0">
      <p:cViewPr varScale="1">
        <p:scale>
          <a:sx n="114" d="100"/>
          <a:sy n="114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7" Type="http://schemas.openxmlformats.org/officeDocument/2006/relationships/slide" Target="slides/slide3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4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F8B48-4313-4A81-BEDA-0D6C01169BBA}" type="datetimeFigureOut">
              <a:rPr lang="uk-UA" smtClean="0"/>
              <a:t>29.12.2019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8F761-C86A-4E98-9819-294C6FCAE52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9312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universal selector (*) has no specificity value (0,0,0,0)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Pseudo-elements (e.g. :first-line) get 0,0,0,1 unlike their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psuedo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-class brethren which get 0,0,1,0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pseudo-class :not() adds no specificity by itself, only what's inside it's parentheses.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!important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value appended a CSS property value is an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win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overrides even inline styles from the markup.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way an !important value can be overridden is with another !important rule declared later in the CSS and with equal or great specificity value otherwise. 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0152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856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89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48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732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657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69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319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63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7238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284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201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268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659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051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114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698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580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15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6128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2092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293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8704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5103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62465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1" r:id="rId15"/>
    <p:sldLayoutId id="214748371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attr_contain.asp" TargetMode="External"/><Relationship Id="rId3" Type="http://schemas.openxmlformats.org/officeDocument/2006/relationships/hyperlink" Target="https://www.w3schools.com/cssref/sel_attribute_value.asp" TargetMode="External"/><Relationship Id="rId7" Type="http://schemas.openxmlformats.org/officeDocument/2006/relationships/hyperlink" Target="https://www.w3schools.com/cssref/sel_attr_end.asp" TargetMode="External"/><Relationship Id="rId2" Type="http://schemas.openxmlformats.org/officeDocument/2006/relationships/hyperlink" Target="https://www.w3schools.com/cssref/sel_attribute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attr_begin.asp" TargetMode="External"/><Relationship Id="rId5" Type="http://schemas.openxmlformats.org/officeDocument/2006/relationships/hyperlink" Target="https://www.w3schools.com/cssref/sel_attribute_value_lang.asp" TargetMode="External"/><Relationship Id="rId4" Type="http://schemas.openxmlformats.org/officeDocument/2006/relationships/hyperlink" Target="https://www.w3schools.com/cssref/sel_attribute_value_contains.as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sel_before.asp" TargetMode="External"/><Relationship Id="rId7" Type="http://schemas.openxmlformats.org/officeDocument/2006/relationships/hyperlink" Target="https://www.w3schools.com/cssref/sel_selection.asp" TargetMode="External"/><Relationship Id="rId2" Type="http://schemas.openxmlformats.org/officeDocument/2006/relationships/hyperlink" Target="https://www.w3schools.com/cssref/sel_after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placeholder.asp" TargetMode="External"/><Relationship Id="rId5" Type="http://schemas.openxmlformats.org/officeDocument/2006/relationships/hyperlink" Target="https://www.w3schools.com/cssref/sel_firstline.asp" TargetMode="External"/><Relationship Id="rId4" Type="http://schemas.openxmlformats.org/officeDocument/2006/relationships/hyperlink" Target="https://www.w3schools.com/cssref/sel_firstletter.asp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firstchild.asp" TargetMode="External"/><Relationship Id="rId3" Type="http://schemas.openxmlformats.org/officeDocument/2006/relationships/hyperlink" Target="https://www.w3schools.com/cssref/sel_checked.asp" TargetMode="External"/><Relationship Id="rId7" Type="http://schemas.openxmlformats.org/officeDocument/2006/relationships/hyperlink" Target="https://www.w3schools.com/cssref/sel_enabled.asp" TargetMode="External"/><Relationship Id="rId2" Type="http://schemas.openxmlformats.org/officeDocument/2006/relationships/hyperlink" Target="https://www.w3schools.com/cssref/sel_active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empty.asp" TargetMode="External"/><Relationship Id="rId5" Type="http://schemas.openxmlformats.org/officeDocument/2006/relationships/hyperlink" Target="https://www.w3schools.com/cssref/sel_disabled.asp" TargetMode="External"/><Relationship Id="rId4" Type="http://schemas.openxmlformats.org/officeDocument/2006/relationships/hyperlink" Target="https://www.w3schools.com/cssref/sel_default.asp" TargetMode="External"/><Relationship Id="rId9" Type="http://schemas.openxmlformats.org/officeDocument/2006/relationships/hyperlink" Target="https://www.w3schools.com/cssref/sel_first-of-type.asp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last-child.asp" TargetMode="External"/><Relationship Id="rId3" Type="http://schemas.openxmlformats.org/officeDocument/2006/relationships/hyperlink" Target="https://www.w3schools.com/cssref/sel_hover.asp" TargetMode="External"/><Relationship Id="rId7" Type="http://schemas.openxmlformats.org/officeDocument/2006/relationships/hyperlink" Target="https://www.w3schools.com/cssref/sel_lang.asp" TargetMode="External"/><Relationship Id="rId2" Type="http://schemas.openxmlformats.org/officeDocument/2006/relationships/hyperlink" Target="https://www.w3schools.com/cssref/sel_focus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invalid.asp" TargetMode="External"/><Relationship Id="rId5" Type="http://schemas.openxmlformats.org/officeDocument/2006/relationships/hyperlink" Target="https://www.w3schools.com/cssref/sel_indeterminate.asp" TargetMode="External"/><Relationship Id="rId4" Type="http://schemas.openxmlformats.org/officeDocument/2006/relationships/hyperlink" Target="https://www.w3schools.com/cssref/sel_in-range.asp" TargetMode="External"/><Relationship Id="rId9" Type="http://schemas.openxmlformats.org/officeDocument/2006/relationships/hyperlink" Target="https://www.w3schools.com/cssref/sel_last-of-type.asp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only-of-type.asp" TargetMode="External"/><Relationship Id="rId3" Type="http://schemas.openxmlformats.org/officeDocument/2006/relationships/hyperlink" Target="https://www.w3schools.com/cssref/sel_not.asp" TargetMode="External"/><Relationship Id="rId7" Type="http://schemas.openxmlformats.org/officeDocument/2006/relationships/hyperlink" Target="https://www.w3schools.com/cssref/sel_nth-of-type.asp" TargetMode="External"/><Relationship Id="rId2" Type="http://schemas.openxmlformats.org/officeDocument/2006/relationships/hyperlink" Target="https://www.w3schools.com/cssref/sel_link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nth-last-of-type.asp" TargetMode="External"/><Relationship Id="rId5" Type="http://schemas.openxmlformats.org/officeDocument/2006/relationships/hyperlink" Target="https://www.w3schools.com/cssref/sel_nth-last-child.asp" TargetMode="External"/><Relationship Id="rId4" Type="http://schemas.openxmlformats.org/officeDocument/2006/relationships/hyperlink" Target="https://www.w3schools.com/cssref/sel_nth-child.asp" TargetMode="External"/><Relationship Id="rId9" Type="http://schemas.openxmlformats.org/officeDocument/2006/relationships/hyperlink" Target="https://www.w3schools.com/cssref/sel_only-child.asp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target.asp" TargetMode="External"/><Relationship Id="rId3" Type="http://schemas.openxmlformats.org/officeDocument/2006/relationships/hyperlink" Target="https://www.w3schools.com/cssref/sel_out-of-range.asp" TargetMode="External"/><Relationship Id="rId7" Type="http://schemas.openxmlformats.org/officeDocument/2006/relationships/hyperlink" Target="https://www.w3schools.com/cssref/sel_root.asp" TargetMode="External"/><Relationship Id="rId2" Type="http://schemas.openxmlformats.org/officeDocument/2006/relationships/hyperlink" Target="https://www.w3schools.com/cssref/sel_optional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required.asp" TargetMode="External"/><Relationship Id="rId5" Type="http://schemas.openxmlformats.org/officeDocument/2006/relationships/hyperlink" Target="https://www.w3schools.com/cssref/sel_read-write.asp" TargetMode="External"/><Relationship Id="rId10" Type="http://schemas.openxmlformats.org/officeDocument/2006/relationships/hyperlink" Target="https://www.w3schools.com/cssref/sel_visited.asp" TargetMode="External"/><Relationship Id="rId4" Type="http://schemas.openxmlformats.org/officeDocument/2006/relationships/hyperlink" Target="https://www.w3schools.com/cssref/sel_read-only.asp" TargetMode="External"/><Relationship Id="rId9" Type="http://schemas.openxmlformats.org/officeDocument/2006/relationships/hyperlink" Target="https://www.w3schools.com/cssref/sel_valid.as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func_calc.asp" TargetMode="External"/><Relationship Id="rId7" Type="http://schemas.openxmlformats.org/officeDocument/2006/relationships/hyperlink" Target="https://www.w3schools.com/cssref/func_linear-gradient.asp" TargetMode="External"/><Relationship Id="rId2" Type="http://schemas.openxmlformats.org/officeDocument/2006/relationships/hyperlink" Target="https://www.w3schools.com/cssref/func_attr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func_hsla.asp" TargetMode="External"/><Relationship Id="rId5" Type="http://schemas.openxmlformats.org/officeDocument/2006/relationships/hyperlink" Target="https://www.w3schools.com/cssref/func_hsl.asp" TargetMode="External"/><Relationship Id="rId4" Type="http://schemas.openxmlformats.org/officeDocument/2006/relationships/hyperlink" Target="https://www.w3schools.com/cssref/func_cubic-bezier.as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func_repeating-linear-gradient.asp" TargetMode="External"/><Relationship Id="rId7" Type="http://schemas.openxmlformats.org/officeDocument/2006/relationships/hyperlink" Target="https://www.w3schools.com/cssref/func_var.asp" TargetMode="External"/><Relationship Id="rId2" Type="http://schemas.openxmlformats.org/officeDocument/2006/relationships/hyperlink" Target="https://www.w3schools.com/cssref/func_radial-gradien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func_rgba.asp" TargetMode="External"/><Relationship Id="rId5" Type="http://schemas.openxmlformats.org/officeDocument/2006/relationships/hyperlink" Target="https://www.w3schools.com/cssref/func_rgb.asp" TargetMode="External"/><Relationship Id="rId4" Type="http://schemas.openxmlformats.org/officeDocument/2006/relationships/hyperlink" Target="https://www.w3schools.com/cssref/func_repeating-radial-gradient.asp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pr_font_weight.asp" TargetMode="External"/><Relationship Id="rId3" Type="http://schemas.openxmlformats.org/officeDocument/2006/relationships/hyperlink" Target="https://www.w3schools.com/cssref/pr_font_font.asp" TargetMode="External"/><Relationship Id="rId7" Type="http://schemas.openxmlformats.org/officeDocument/2006/relationships/hyperlink" Target="https://www.w3schools.com/cssref/pr_font_font-variant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pr_font_font-style.asp" TargetMode="External"/><Relationship Id="rId5" Type="http://schemas.openxmlformats.org/officeDocument/2006/relationships/hyperlink" Target="https://www.w3schools.com/cssref/pr_font_font-size.asp" TargetMode="External"/><Relationship Id="rId4" Type="http://schemas.openxmlformats.org/officeDocument/2006/relationships/hyperlink" Target="https://www.w3schools.com/cssref/pr_font_font-family.as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sel_id.asp" TargetMode="External"/><Relationship Id="rId2" Type="http://schemas.openxmlformats.org/officeDocument/2006/relationships/hyperlink" Target="https://www.w3schools.com/cssref/sel_class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cssref/sel_all.asp" TargetMode="External"/><Relationship Id="rId4" Type="http://schemas.openxmlformats.org/officeDocument/2006/relationships/hyperlink" Target="https://www.w3schools.com/cssref/sel_element.as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sel_element_comma.asp" TargetMode="External"/><Relationship Id="rId7" Type="http://schemas.openxmlformats.org/officeDocument/2006/relationships/hyperlink" Target="https://www.w3schools.com/cssref/sel_gen_sibling.asp" TargetMode="External"/><Relationship Id="rId2" Type="http://schemas.openxmlformats.org/officeDocument/2006/relationships/hyperlink" Target="https://www.w3schools.com/cssref/sel_element_class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ssref/sel_element_pluss.asp" TargetMode="External"/><Relationship Id="rId5" Type="http://schemas.openxmlformats.org/officeDocument/2006/relationships/hyperlink" Target="https://www.w3schools.com/cssref/sel_element_gt.asp" TargetMode="External"/><Relationship Id="rId4" Type="http://schemas.openxmlformats.org/officeDocument/2006/relationships/hyperlink" Target="https://www.w3schools.com/cssref/sel_element_element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br>
              <a:rPr lang="en-US" dirty="0"/>
            </a:br>
            <a:r>
              <a:rPr lang="en-US" dirty="0"/>
              <a:t>Basics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888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attribute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169518"/>
              </p:ext>
            </p:extLst>
          </p:nvPr>
        </p:nvGraphicFramePr>
        <p:xfrm>
          <a:off x="1056000" y="1771700"/>
          <a:ext cx="10079999" cy="289128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[</a:t>
                      </a:r>
                      <a:r>
                        <a:rPr lang="en-US" sz="1400" i="1">
                          <a:effectLst/>
                          <a:hlinkClick r:id="rId2"/>
                        </a:rPr>
                        <a:t>attribute</a:t>
                      </a:r>
                      <a:r>
                        <a:rPr lang="en-US" sz="1400">
                          <a:effectLst/>
                          <a:hlinkClick r:id="rId2"/>
                        </a:rPr>
                        <a:t>]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[target]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elements with a target attribute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[</a:t>
                      </a:r>
                      <a:r>
                        <a:rPr lang="en-US" sz="1400" i="1">
                          <a:effectLst/>
                          <a:hlinkClick r:id="rId3"/>
                        </a:rPr>
                        <a:t>attribute</a:t>
                      </a:r>
                      <a:r>
                        <a:rPr lang="en-US" sz="1400">
                          <a:effectLst/>
                          <a:hlinkClick r:id="rId3"/>
                        </a:rPr>
                        <a:t>=</a:t>
                      </a:r>
                      <a:r>
                        <a:rPr lang="en-US" sz="1400" i="1">
                          <a:effectLst/>
                          <a:hlinkClick r:id="rId3"/>
                        </a:rPr>
                        <a:t>value</a:t>
                      </a:r>
                      <a:r>
                        <a:rPr lang="en-US" sz="1400">
                          <a:effectLst/>
                          <a:hlinkClick r:id="rId3"/>
                        </a:rPr>
                        <a:t>]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[target=_blank]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elements with target="_blank"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[</a:t>
                      </a:r>
                      <a:r>
                        <a:rPr lang="en-US" sz="1400" i="1">
                          <a:effectLst/>
                          <a:hlinkClick r:id="rId4"/>
                        </a:rPr>
                        <a:t>attribute</a:t>
                      </a:r>
                      <a:r>
                        <a:rPr lang="en-US" sz="1400">
                          <a:effectLst/>
                          <a:hlinkClick r:id="rId4"/>
                        </a:rPr>
                        <a:t>~=</a:t>
                      </a:r>
                      <a:r>
                        <a:rPr lang="en-US" sz="1400" i="1">
                          <a:effectLst/>
                          <a:hlinkClick r:id="rId4"/>
                        </a:rPr>
                        <a:t>value</a:t>
                      </a:r>
                      <a:r>
                        <a:rPr lang="en-US" sz="1400">
                          <a:effectLst/>
                          <a:hlinkClick r:id="rId4"/>
                        </a:rPr>
                        <a:t>]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[title~=flower]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elements with a title attribute containing the word "flower"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[</a:t>
                      </a:r>
                      <a:r>
                        <a:rPr lang="en-US" sz="1400" i="1">
                          <a:effectLst/>
                          <a:hlinkClick r:id="rId5"/>
                        </a:rPr>
                        <a:t>attribute</a:t>
                      </a:r>
                      <a:r>
                        <a:rPr lang="en-US" sz="1400">
                          <a:effectLst/>
                          <a:hlinkClick r:id="rId5"/>
                        </a:rPr>
                        <a:t>|=</a:t>
                      </a:r>
                      <a:r>
                        <a:rPr lang="en-US" sz="1400" i="1">
                          <a:effectLst/>
                          <a:hlinkClick r:id="rId5"/>
                        </a:rPr>
                        <a:t>value</a:t>
                      </a:r>
                      <a:r>
                        <a:rPr lang="en-US" sz="1400">
                          <a:effectLst/>
                          <a:hlinkClick r:id="rId5"/>
                        </a:rPr>
                        <a:t>]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[lang|=en]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elements with a lang attribute value starting with "en"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[</a:t>
                      </a:r>
                      <a:r>
                        <a:rPr lang="en-US" sz="1400" i="1">
                          <a:effectLst/>
                          <a:hlinkClick r:id="rId6"/>
                        </a:rPr>
                        <a:t>attribute</a:t>
                      </a:r>
                      <a:r>
                        <a:rPr lang="en-US" sz="1400">
                          <a:effectLst/>
                          <a:hlinkClick r:id="rId6"/>
                        </a:rPr>
                        <a:t>^=</a:t>
                      </a:r>
                      <a:r>
                        <a:rPr lang="en-US" sz="1400" i="1">
                          <a:effectLst/>
                          <a:hlinkClick r:id="rId6"/>
                        </a:rPr>
                        <a:t>value</a:t>
                      </a:r>
                      <a:r>
                        <a:rPr lang="en-US" sz="1400">
                          <a:effectLst/>
                          <a:hlinkClick r:id="rId6"/>
                        </a:rPr>
                        <a:t>]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a[href^="https"]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&lt;a&gt; element whose href attribute value begins with "https"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7"/>
                        </a:rPr>
                        <a:t>[</a:t>
                      </a:r>
                      <a:r>
                        <a:rPr lang="en-US" sz="1400" i="1">
                          <a:effectLst/>
                          <a:hlinkClick r:id="rId7"/>
                        </a:rPr>
                        <a:t>attribute</a:t>
                      </a:r>
                      <a:r>
                        <a:rPr lang="en-US" sz="1400">
                          <a:effectLst/>
                          <a:hlinkClick r:id="rId7"/>
                        </a:rPr>
                        <a:t>$=</a:t>
                      </a:r>
                      <a:r>
                        <a:rPr lang="en-US" sz="1400" i="1">
                          <a:effectLst/>
                          <a:hlinkClick r:id="rId7"/>
                        </a:rPr>
                        <a:t>value</a:t>
                      </a:r>
                      <a:r>
                        <a:rPr lang="en-US" sz="1400">
                          <a:effectLst/>
                          <a:hlinkClick r:id="rId7"/>
                        </a:rPr>
                        <a:t>]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a[href$=".pdf"]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&lt;a&gt; element whose </a:t>
                      </a:r>
                      <a:r>
                        <a:rPr lang="en-US" sz="1400" dirty="0" err="1">
                          <a:effectLst/>
                        </a:rPr>
                        <a:t>href</a:t>
                      </a:r>
                      <a:r>
                        <a:rPr lang="en-US" sz="1400" dirty="0">
                          <a:effectLst/>
                        </a:rPr>
                        <a:t> attribute value ends with ".pdf"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8"/>
                        </a:rPr>
                        <a:t>[</a:t>
                      </a:r>
                      <a:r>
                        <a:rPr lang="en-US" sz="1400" i="1">
                          <a:effectLst/>
                          <a:hlinkClick r:id="rId8"/>
                        </a:rPr>
                        <a:t>attribute</a:t>
                      </a:r>
                      <a:r>
                        <a:rPr lang="en-US" sz="1400">
                          <a:effectLst/>
                          <a:hlinkClick r:id="rId8"/>
                        </a:rPr>
                        <a:t>*=</a:t>
                      </a:r>
                      <a:r>
                        <a:rPr lang="en-US" sz="1400" i="1">
                          <a:effectLst/>
                          <a:hlinkClick r:id="rId8"/>
                        </a:rPr>
                        <a:t>value</a:t>
                      </a:r>
                      <a:r>
                        <a:rPr lang="en-US" sz="1400">
                          <a:effectLst/>
                          <a:hlinkClick r:id="rId8"/>
                        </a:rPr>
                        <a:t>]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a[href*="w3schools"]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&lt;a&gt; element whose </a:t>
                      </a:r>
                      <a:r>
                        <a:rPr lang="en-US" sz="1400" dirty="0" err="1">
                          <a:effectLst/>
                        </a:rPr>
                        <a:t>href</a:t>
                      </a:r>
                      <a:r>
                        <a:rPr lang="en-US" sz="1400" dirty="0">
                          <a:effectLst/>
                        </a:rPr>
                        <a:t> attribute value contains "w3schools"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80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– pseudo element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0258"/>
              </p:ext>
            </p:extLst>
          </p:nvPr>
        </p:nvGraphicFramePr>
        <p:xfrm>
          <a:off x="1056000" y="1771700"/>
          <a:ext cx="10079999" cy="252552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::after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p::after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Insert something after the content of each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::before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p::before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Insert something before the content of each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::first-letter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p::first-letter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the first letter of every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::first-line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p::first-line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first line of every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::placeholder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input::placeholder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input elements with placeholder text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7"/>
                        </a:rPr>
                        <a:t>::selection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::selection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portion of an element that is selected by a user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94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pseudo class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05264"/>
              </p:ext>
            </p:extLst>
          </p:nvPr>
        </p:nvGraphicFramePr>
        <p:xfrm>
          <a:off x="1056000" y="1771700"/>
          <a:ext cx="10079999" cy="325704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:active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a:active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active link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:checked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input:checked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checked &lt;input&gt;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:default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input:default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the default &lt;input&gt;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:disabled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input:disabled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disabled &lt;input&gt;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:empty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p:empty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has no children (including text nodes)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7"/>
                        </a:rPr>
                        <a:t>:enabled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input:enabled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enabled &lt;input&gt;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8"/>
                        </a:rPr>
                        <a:t>:first-child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p:first-child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first child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9"/>
                        </a:rPr>
                        <a:t>:first-of-type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p:first-of-type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first &lt;p&gt; element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1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4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pseudo class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32992"/>
              </p:ext>
            </p:extLst>
          </p:nvPr>
        </p:nvGraphicFramePr>
        <p:xfrm>
          <a:off x="1056000" y="1771700"/>
          <a:ext cx="10079999" cy="325704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:focus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input:focus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the input element which has focus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:hover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a:hover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links on mouse over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:in-range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input:in-range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with a value within a specified range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:indeterminate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input:indeterminate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that are in an indeterminate state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:invalid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input:invalid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input elements with an invalid value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7"/>
                        </a:rPr>
                        <a:t>:lang(</a:t>
                      </a:r>
                      <a:r>
                        <a:rPr lang="en-US" sz="1400" i="1">
                          <a:effectLst/>
                          <a:hlinkClick r:id="rId7"/>
                        </a:rPr>
                        <a:t>language</a:t>
                      </a:r>
                      <a:r>
                        <a:rPr lang="en-US" sz="1400">
                          <a:effectLst/>
                          <a:hlinkClick r:id="rId7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p:lang(it)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with a lang attribute equal to "it" (Italian)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8"/>
                        </a:rPr>
                        <a:t>:last-child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p:last-child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is the last child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9"/>
                        </a:rPr>
                        <a:t>:last-of-type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p:last-of-type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last &lt;p&gt; element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1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79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pseudo class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831491"/>
              </p:ext>
            </p:extLst>
          </p:nvPr>
        </p:nvGraphicFramePr>
        <p:xfrm>
          <a:off x="1056000" y="1771700"/>
          <a:ext cx="10116000" cy="3257044"/>
        </p:xfrm>
        <a:graphic>
          <a:graphicData uri="http://schemas.openxmlformats.org/drawingml/2006/table">
            <a:tbl>
              <a:tblPr/>
              <a:tblGrid>
                <a:gridCol w="2016797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16797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82406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:link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a:link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unvisited links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:not(</a:t>
                      </a:r>
                      <a:r>
                        <a:rPr lang="en-US" sz="1400" i="1">
                          <a:effectLst/>
                          <a:hlinkClick r:id="rId3"/>
                        </a:rPr>
                        <a:t>selector</a:t>
                      </a:r>
                      <a:r>
                        <a:rPr lang="en-US" sz="1400">
                          <a:effectLst/>
                          <a:hlinkClick r:id="rId3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:not(p)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element that is not a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:nth-child(</a:t>
                      </a:r>
                      <a:r>
                        <a:rPr lang="en-US" sz="1400" i="1">
                          <a:effectLst/>
                          <a:hlinkClick r:id="rId4"/>
                        </a:rPr>
                        <a:t>n</a:t>
                      </a:r>
                      <a:r>
                        <a:rPr lang="en-US" sz="1400">
                          <a:effectLst/>
                          <a:hlinkClick r:id="rId4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p:nth-child(2)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is the second child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:nth-last-child(</a:t>
                      </a:r>
                      <a:r>
                        <a:rPr lang="en-US" sz="1400" i="1">
                          <a:effectLst/>
                          <a:hlinkClick r:id="rId5"/>
                        </a:rPr>
                        <a:t>n</a:t>
                      </a:r>
                      <a:r>
                        <a:rPr lang="en-US" sz="1400">
                          <a:effectLst/>
                          <a:hlinkClick r:id="rId5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p:nth-last-child(2)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second (from end) child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:nth-last-of-type(</a:t>
                      </a:r>
                      <a:r>
                        <a:rPr lang="en-US" sz="1400" i="1">
                          <a:effectLst/>
                          <a:hlinkClick r:id="rId6"/>
                        </a:rPr>
                        <a:t>n</a:t>
                      </a:r>
                      <a:r>
                        <a:rPr lang="en-US" sz="1400">
                          <a:effectLst/>
                          <a:hlinkClick r:id="rId6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p:nth-last-of-type(2)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second (from end) &lt;p&gt; element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7"/>
                        </a:rPr>
                        <a:t>:nth-of-type(</a:t>
                      </a:r>
                      <a:r>
                        <a:rPr lang="en-US" sz="1400" i="1">
                          <a:effectLst/>
                          <a:hlinkClick r:id="rId7"/>
                        </a:rPr>
                        <a:t>n</a:t>
                      </a:r>
                      <a:r>
                        <a:rPr lang="en-US" sz="1400">
                          <a:effectLst/>
                          <a:hlinkClick r:id="rId7"/>
                        </a:rPr>
                        <a:t>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p:nth-of-type(2)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is the second &lt;p&gt; element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8"/>
                        </a:rPr>
                        <a:t>:only-of-type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p:only-of-type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every &lt;p&gt; element that is the only &lt;p&gt; element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9"/>
                        </a:rPr>
                        <a:t>:only-child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p:only-child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&lt;p&gt; element that is the only child of its parent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1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80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pseudo class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970003"/>
              </p:ext>
            </p:extLst>
          </p:nvPr>
        </p:nvGraphicFramePr>
        <p:xfrm>
          <a:off x="1056000" y="1771700"/>
          <a:ext cx="10079999" cy="362280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:optional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input:optional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with no "required" attribute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:out-of-range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input:out-of-range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input elements with a value outside a specified range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:read-only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input:read-only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with the "readonly" attribute specified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:read-write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input:read-write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with the "readonly" attribute NOT specified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:required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input:required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input elements with the "required" attribute specified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7"/>
                        </a:rPr>
                        <a:t>:root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:root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document's root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8"/>
                        </a:rPr>
                        <a:t>:target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#news:target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current active #news element (clicked on a URL containing)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9"/>
                        </a:rPr>
                        <a:t>:valid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input:valid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input elements with a valid value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15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10"/>
                        </a:rPr>
                        <a:t>:visited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a:visited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visited links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367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32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100" name="Picture 4" descr="Image result for css specificity">
            <a:extLst>
              <a:ext uri="{FF2B5EF4-FFF2-40B4-BE49-F238E27FC236}">
                <a16:creationId xmlns:a16="http://schemas.microsoft.com/office/drawing/2014/main" id="{28EBB220-5238-48B0-A134-61499F78D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17737" r="3814" b="10091"/>
          <a:stretch/>
        </p:blipFill>
        <p:spPr bwMode="auto">
          <a:xfrm>
            <a:off x="2353112" y="1659525"/>
            <a:ext cx="7485776" cy="353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18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 - example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3C3540-B4A7-43E1-8CD6-437044EC5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707" y="1718894"/>
            <a:ext cx="6206586" cy="37675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Прямокутник: округлені кути 2">
            <a:extLst>
              <a:ext uri="{FF2B5EF4-FFF2-40B4-BE49-F238E27FC236}">
                <a16:creationId xmlns:a16="http://schemas.microsoft.com/office/drawing/2014/main" id="{7C46B58F-B536-404A-A1B2-E02B2C29975F}"/>
              </a:ext>
            </a:extLst>
          </p:cNvPr>
          <p:cNvSpPr/>
          <p:nvPr/>
        </p:nvSpPr>
        <p:spPr>
          <a:xfrm>
            <a:off x="2992707" y="3602647"/>
            <a:ext cx="6206586" cy="1883753"/>
          </a:xfrm>
          <a:prstGeom prst="roundRect">
            <a:avLst/>
          </a:prstGeom>
          <a:solidFill>
            <a:srgbClr val="F8FFF6"/>
          </a:solidFill>
          <a:ln>
            <a:solidFill>
              <a:srgbClr val="F9FFF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042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 - example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5EF2D15-60D1-4B63-AE20-4363576B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00" y="1719006"/>
            <a:ext cx="6206400" cy="37673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2A96760C-D34C-426F-BDA9-A321F072BCE8}"/>
              </a:ext>
            </a:extLst>
          </p:cNvPr>
          <p:cNvSpPr/>
          <p:nvPr/>
        </p:nvSpPr>
        <p:spPr>
          <a:xfrm>
            <a:off x="2992707" y="3602647"/>
            <a:ext cx="6206586" cy="1883753"/>
          </a:xfrm>
          <a:prstGeom prst="roundRect">
            <a:avLst/>
          </a:prstGeom>
          <a:solidFill>
            <a:srgbClr val="F8FFF6"/>
          </a:solidFill>
          <a:ln>
            <a:solidFill>
              <a:srgbClr val="F9FFF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662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 - example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CF0BC9A-4E1B-419A-BBC8-E58BE62A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00" y="1719006"/>
            <a:ext cx="6206400" cy="37673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1612B9F4-C7FB-412F-BBF1-535A2A87D9FE}"/>
              </a:ext>
            </a:extLst>
          </p:cNvPr>
          <p:cNvSpPr/>
          <p:nvPr/>
        </p:nvSpPr>
        <p:spPr>
          <a:xfrm>
            <a:off x="2992707" y="3602647"/>
            <a:ext cx="6206586" cy="1883753"/>
          </a:xfrm>
          <a:prstGeom prst="roundRect">
            <a:avLst/>
          </a:prstGeom>
          <a:solidFill>
            <a:srgbClr val="F8FFF6"/>
          </a:solidFill>
          <a:ln>
            <a:solidFill>
              <a:srgbClr val="F9FFF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558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/>
              <a:t>CSS – Cascading Style Sheet</a:t>
            </a:r>
            <a:endParaRPr lang="uk-UA" sz="3600" dirty="0"/>
          </a:p>
        </p:txBody>
      </p:sp>
      <p:pic>
        <p:nvPicPr>
          <p:cNvPr id="2054" name="Picture 6" descr="Image result for css cascading">
            <a:extLst>
              <a:ext uri="{FF2B5EF4-FFF2-40B4-BE49-F238E27FC236}">
                <a16:creationId xmlns:a16="http://schemas.microsoft.com/office/drawing/2014/main" id="{024F44CF-67C7-448D-A668-ABAB3999E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995" y="1816459"/>
            <a:ext cx="5956009" cy="36699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91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 - example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0097136-8E35-4DE5-855D-6BC67C285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00" y="1719006"/>
            <a:ext cx="6206400" cy="37673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D9FDF0B5-365B-4AA0-8295-14C53FE6C09A}"/>
              </a:ext>
            </a:extLst>
          </p:cNvPr>
          <p:cNvSpPr/>
          <p:nvPr/>
        </p:nvSpPr>
        <p:spPr>
          <a:xfrm>
            <a:off x="2992707" y="3602647"/>
            <a:ext cx="6206586" cy="1883753"/>
          </a:xfrm>
          <a:prstGeom prst="roundRect">
            <a:avLst/>
          </a:prstGeom>
          <a:solidFill>
            <a:srgbClr val="F8FFF6"/>
          </a:solidFill>
          <a:ln>
            <a:solidFill>
              <a:srgbClr val="F9FFF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5302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Specificity Cheat Sheet - example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A4E3E73-58E8-42D4-9954-48E1D9B4B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00" y="1719006"/>
            <a:ext cx="6206400" cy="37673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Прямокутник: округлені кути 5">
            <a:extLst>
              <a:ext uri="{FF2B5EF4-FFF2-40B4-BE49-F238E27FC236}">
                <a16:creationId xmlns:a16="http://schemas.microsoft.com/office/drawing/2014/main" id="{618C3C7C-C4FD-402C-A787-B3DEB077F503}"/>
              </a:ext>
            </a:extLst>
          </p:cNvPr>
          <p:cNvSpPr/>
          <p:nvPr/>
        </p:nvSpPr>
        <p:spPr>
          <a:xfrm>
            <a:off x="2992707" y="3602647"/>
            <a:ext cx="6206586" cy="1883753"/>
          </a:xfrm>
          <a:prstGeom prst="roundRect">
            <a:avLst/>
          </a:prstGeom>
          <a:solidFill>
            <a:srgbClr val="F8FFF6"/>
          </a:solidFill>
          <a:ln>
            <a:solidFill>
              <a:srgbClr val="F9FFF7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391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functions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FCA7BF3E-1C37-4F46-A9EA-6340AC989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845147"/>
              </p:ext>
            </p:extLst>
          </p:nvPr>
        </p:nvGraphicFramePr>
        <p:xfrm>
          <a:off x="1056000" y="1771700"/>
          <a:ext cx="10079999" cy="2582698"/>
        </p:xfrm>
        <a:graphic>
          <a:graphicData uri="http://schemas.openxmlformats.org/drawingml/2006/table">
            <a:tbl>
              <a:tblPr/>
              <a:tblGrid>
                <a:gridCol w="3014430">
                  <a:extLst>
                    <a:ext uri="{9D8B030D-6E8A-4147-A177-3AD203B41FA5}">
                      <a16:colId xmlns:a16="http://schemas.microsoft.com/office/drawing/2014/main" val="770095623"/>
                    </a:ext>
                  </a:extLst>
                </a:gridCol>
                <a:gridCol w="7065569">
                  <a:extLst>
                    <a:ext uri="{9D8B030D-6E8A-4147-A177-3AD203B41FA5}">
                      <a16:colId xmlns:a16="http://schemas.microsoft.com/office/drawing/2014/main" val="1233465056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Function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851120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attr()</a:t>
                      </a:r>
                      <a:endParaRPr lang="en-US" sz="140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Returns the value of an attribute of the selected element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2074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calc()</a:t>
                      </a:r>
                      <a:endParaRPr lang="en-US" sz="140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Allows you to perform calculations to determine CSS property values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3002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4"/>
                        </a:rPr>
                        <a:t>cubic-</a:t>
                      </a:r>
                      <a:r>
                        <a:rPr lang="en-US" sz="1400" dirty="0" err="1">
                          <a:effectLst/>
                          <a:hlinkClick r:id="rId4"/>
                        </a:rPr>
                        <a:t>bezier</a:t>
                      </a:r>
                      <a:r>
                        <a:rPr lang="en-US" sz="1400" dirty="0">
                          <a:effectLst/>
                          <a:hlinkClick r:id="rId4"/>
                        </a:rPr>
                        <a:t>()</a:t>
                      </a:r>
                      <a:endParaRPr lang="en-US" sz="1400" dirty="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Defines a Cubic Bezier curve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08414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hsl()</a:t>
                      </a:r>
                      <a:endParaRPr lang="en-US" sz="140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Defines colors using the Hue-Saturation-Lightness model (HSL)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9777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  <a:hlinkClick r:id="rId6"/>
                        </a:rPr>
                        <a:t>hsla</a:t>
                      </a:r>
                      <a:r>
                        <a:rPr lang="en-US" sz="1400" dirty="0">
                          <a:effectLst/>
                          <a:hlinkClick r:id="rId6"/>
                        </a:rPr>
                        <a:t>()</a:t>
                      </a:r>
                      <a:endParaRPr lang="en-US" sz="1400" dirty="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Defines colors using the Hue-Saturation-Lightness-Alpha model (HSLA)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70801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7"/>
                        </a:rPr>
                        <a:t>linear-gradient()</a:t>
                      </a:r>
                      <a:endParaRPr lang="en-US" sz="1400" dirty="0">
                        <a:effectLst/>
                      </a:endParaRP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Sets a linear gradient as the background image. Define at least two colors (top to bottom)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9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70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functions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FCA7BF3E-1C37-4F46-A9EA-6340AC989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66938"/>
              </p:ext>
            </p:extLst>
          </p:nvPr>
        </p:nvGraphicFramePr>
        <p:xfrm>
          <a:off x="1056000" y="1771700"/>
          <a:ext cx="10079999" cy="2601990"/>
        </p:xfrm>
        <a:graphic>
          <a:graphicData uri="http://schemas.openxmlformats.org/drawingml/2006/table">
            <a:tbl>
              <a:tblPr/>
              <a:tblGrid>
                <a:gridCol w="3014430">
                  <a:extLst>
                    <a:ext uri="{9D8B030D-6E8A-4147-A177-3AD203B41FA5}">
                      <a16:colId xmlns:a16="http://schemas.microsoft.com/office/drawing/2014/main" val="770095623"/>
                    </a:ext>
                  </a:extLst>
                </a:gridCol>
                <a:gridCol w="7065569">
                  <a:extLst>
                    <a:ext uri="{9D8B030D-6E8A-4147-A177-3AD203B41FA5}">
                      <a16:colId xmlns:a16="http://schemas.microsoft.com/office/drawing/2014/main" val="1233465056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Function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851120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2"/>
                        </a:rPr>
                        <a:t>radial-gradient()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Sets a radial gradient as the background image. Define at least two colors (center to edges)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2074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repeating-linear-gradient()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Repeats a linear gradient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3002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repeating-radial-gradient()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Repeats a radial gradient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08414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5"/>
                        </a:rPr>
                        <a:t>rgb()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Defines colors using the Red-Green-Blue model (RGB)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9777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rgba()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Defines colors using the Red-Green-Blue-Alpha model (RGBA)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70801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7"/>
                        </a:rPr>
                        <a:t>var()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Inserts the value of a custom property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9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027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units – absolute lengths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FCA7BF3E-1C37-4F46-A9EA-6340AC989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433561"/>
              </p:ext>
            </p:extLst>
          </p:nvPr>
        </p:nvGraphicFramePr>
        <p:xfrm>
          <a:off x="1056000" y="1771700"/>
          <a:ext cx="10079999" cy="2542966"/>
        </p:xfrm>
        <a:graphic>
          <a:graphicData uri="http://schemas.openxmlformats.org/drawingml/2006/table">
            <a:tbl>
              <a:tblPr/>
              <a:tblGrid>
                <a:gridCol w="3014430">
                  <a:extLst>
                    <a:ext uri="{9D8B030D-6E8A-4147-A177-3AD203B41FA5}">
                      <a16:colId xmlns:a16="http://schemas.microsoft.com/office/drawing/2014/main" val="770095623"/>
                    </a:ext>
                  </a:extLst>
                </a:gridCol>
                <a:gridCol w="7065569">
                  <a:extLst>
                    <a:ext uri="{9D8B030D-6E8A-4147-A177-3AD203B41FA5}">
                      <a16:colId xmlns:a16="http://schemas.microsoft.com/office/drawing/2014/main" val="1233465056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Unit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851120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cm</a:t>
                      </a: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centimeters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2074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mm</a:t>
                      </a: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millimeters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3002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in</a:t>
                      </a: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inches (1in = 96px = 2.54cm)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08414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px *</a:t>
                      </a: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pixels (1px = 1/96th of 1in)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9777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pt</a:t>
                      </a:r>
                      <a:endParaRPr lang="en-US" sz="1400" dirty="0">
                        <a:effectLst/>
                      </a:endParaRP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points (1pt = 1/72 of 1in)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70801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pc</a:t>
                      </a:r>
                    </a:p>
                  </a:txBody>
                  <a:tcPr marL="93376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picas (1pc = 12 </a:t>
                      </a:r>
                      <a:r>
                        <a:rPr lang="en-US" sz="1400" dirty="0" err="1">
                          <a:effectLst/>
                        </a:rPr>
                        <a:t>pt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46688" marR="46688" marT="46688" marB="4668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9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944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units – relative lengths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FCA7BF3E-1C37-4F46-A9EA-6340AC989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961464"/>
              </p:ext>
            </p:extLst>
          </p:nvPr>
        </p:nvGraphicFramePr>
        <p:xfrm>
          <a:off x="1056000" y="1771700"/>
          <a:ext cx="10079999" cy="3699270"/>
        </p:xfrm>
        <a:graphic>
          <a:graphicData uri="http://schemas.openxmlformats.org/drawingml/2006/table">
            <a:tbl>
              <a:tblPr/>
              <a:tblGrid>
                <a:gridCol w="3014430">
                  <a:extLst>
                    <a:ext uri="{9D8B030D-6E8A-4147-A177-3AD203B41FA5}">
                      <a16:colId xmlns:a16="http://schemas.microsoft.com/office/drawing/2014/main" val="770095623"/>
                    </a:ext>
                  </a:extLst>
                </a:gridCol>
                <a:gridCol w="7065569">
                  <a:extLst>
                    <a:ext uri="{9D8B030D-6E8A-4147-A177-3AD203B41FA5}">
                      <a16:colId xmlns:a16="http://schemas.microsoft.com/office/drawing/2014/main" val="1233465056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Unit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851120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em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the font-size of the element (2em means 2 times the size of the current font)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2074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ex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the x-height of the current font (rarely used)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3002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ch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width of the "0" (zero)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08414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rem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font-size of the root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9777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vw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1% of the width of the viewport*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70801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vh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Relative to 1% of the height of the viewport*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99806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vmin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1% of viewport's* smaller dimension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49133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vmax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Relative to 1% of viewport's* larger dimension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586294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uk-UA" sz="1400">
                          <a:effectLst/>
                        </a:rPr>
                        <a:t>%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Relative to the parent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358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772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colors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FCA7BF3E-1C37-4F46-A9EA-6340AC989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815669"/>
              </p:ext>
            </p:extLst>
          </p:nvPr>
        </p:nvGraphicFramePr>
        <p:xfrm>
          <a:off x="1056000" y="1771700"/>
          <a:ext cx="10079999" cy="3847425"/>
        </p:xfrm>
        <a:graphic>
          <a:graphicData uri="http://schemas.openxmlformats.org/drawingml/2006/table">
            <a:tbl>
              <a:tblPr/>
              <a:tblGrid>
                <a:gridCol w="3014430">
                  <a:extLst>
                    <a:ext uri="{9D8B030D-6E8A-4147-A177-3AD203B41FA5}">
                      <a16:colId xmlns:a16="http://schemas.microsoft.com/office/drawing/2014/main" val="770095623"/>
                    </a:ext>
                  </a:extLst>
                </a:gridCol>
                <a:gridCol w="7065569">
                  <a:extLst>
                    <a:ext uri="{9D8B030D-6E8A-4147-A177-3AD203B41FA5}">
                      <a16:colId xmlns:a16="http://schemas.microsoft.com/office/drawing/2014/main" val="1233465056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Color type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851120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Hexadecimal colors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Specified with: #RRGGBB, where the RR (red), GG (green) and BB (blue) hexadecimal integers specify the components of the color. All values must be between 00 and FF.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12074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 colors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Specified with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(red, green, blue). Each parameter (red, green, and blue) defines the intensity of the color and can be an integer between 0 and 255 or a percentage value (from 0% to 100%).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30028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RGBA colors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Extension of RGB color values with an alpha channel - which specifies the opacity of the object. The alpha parameter is a number between 0.0 (fully transparent) and 1.0 (fully opaque).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508414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HSL colors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Specified with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hsl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(hue, saturation, lightness). Hue - degree on the color wheel (from 0 to 360) - 0 (or 360) is red, 120 is green, 240 is blue. Saturation - percentage value; 0% means a shade of gray and 100% is the full color. Lightness - percentage; 0% is black, 100% is white.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9777"/>
                  </a:ext>
                </a:extLst>
              </a:tr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HSLA colors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Extension of HSL color values with an alpha channel - which specifies the opacity of the object. The alpha parameter is a number between 0.0 (fully transparent) and 1.0 (fully opaque).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70801"/>
                  </a:ext>
                </a:extLst>
              </a:tr>
              <a:tr h="24643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Cross-browser color names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 color names are predefined in the HTML and CSS color specification.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9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55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fonts</a:t>
            </a:r>
            <a:r>
              <a:rPr lang="uk-UA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families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3" name="Таблиця 2">
            <a:extLst>
              <a:ext uri="{FF2B5EF4-FFF2-40B4-BE49-F238E27FC236}">
                <a16:creationId xmlns:a16="http://schemas.microsoft.com/office/drawing/2014/main" id="{360FB895-B0E2-40CB-87C3-253366DA6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666061"/>
              </p:ext>
            </p:extLst>
          </p:nvPr>
        </p:nvGraphicFramePr>
        <p:xfrm>
          <a:off x="1055998" y="2650042"/>
          <a:ext cx="10079999" cy="2209608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2438070413"/>
                    </a:ext>
                  </a:extLst>
                </a:gridCol>
                <a:gridCol w="3014430">
                  <a:extLst>
                    <a:ext uri="{9D8B030D-6E8A-4147-A177-3AD203B41FA5}">
                      <a16:colId xmlns:a16="http://schemas.microsoft.com/office/drawing/2014/main" val="4243167171"/>
                    </a:ext>
                  </a:extLst>
                </a:gridCol>
                <a:gridCol w="5055949">
                  <a:extLst>
                    <a:ext uri="{9D8B030D-6E8A-4147-A177-3AD203B41FA5}">
                      <a16:colId xmlns:a16="http://schemas.microsoft.com/office/drawing/2014/main" val="1084865118"/>
                    </a:ext>
                  </a:extLst>
                </a:gridCol>
              </a:tblGrid>
              <a:tr h="37270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Generic family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Font family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98502"/>
                  </a:ext>
                </a:extLst>
              </a:tr>
              <a:tr h="6123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Serif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</a:rPr>
                        <a:t>Times New Roman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  <a:latin typeface="Georgia" panose="02040502050405020303" pitchFamily="18" charset="0"/>
                        </a:rPr>
                        <a:t>Georgia</a:t>
                      </a:r>
                      <a:endParaRPr lang="en-US" sz="1400" dirty="0">
                        <a:effectLst/>
                      </a:endParaRP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Serif fonts have small lines at the ends on some characters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236106"/>
                  </a:ext>
                </a:extLst>
              </a:tr>
              <a:tr h="6123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Sans-serif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latin typeface="Arial" panose="020B0604020202020204" pitchFamily="34" charset="0"/>
                        </a:rPr>
                        <a:t>Arial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  <a:latin typeface="Verdana" panose="020B0604030504040204" pitchFamily="34" charset="0"/>
                        </a:rPr>
                        <a:t>Verdana</a:t>
                      </a:r>
                      <a:endParaRPr lang="en-US" sz="1400">
                        <a:effectLst/>
                      </a:endParaRP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"Sans" means without - these fonts do not have the lines at the ends of characters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7627"/>
                  </a:ext>
                </a:extLst>
              </a:tr>
              <a:tr h="61230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Monospace</a:t>
                      </a:r>
                    </a:p>
                  </a:txBody>
                  <a:tcPr marL="133109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Courier New" panose="02070309020205020404" pitchFamily="49" charset="0"/>
                        </a:rPr>
                        <a:t>Courier New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  <a:latin typeface="Lucida Console" panose="020B0609040504020204" pitchFamily="49" charset="0"/>
                        </a:rPr>
                        <a:t>Lucida Console</a:t>
                      </a:r>
                      <a:endParaRPr lang="en-US" sz="1400" dirty="0">
                        <a:effectLst/>
                      </a:endParaRP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All monospace characters have the same width</a:t>
                      </a:r>
                    </a:p>
                  </a:txBody>
                  <a:tcPr marL="66554" marR="66554" marT="66554" marB="6655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18540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AFE9E2A7-4436-49EA-AE41-256E29F0AD86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147807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CSS, there are two types of font family names: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generic family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a group of font families with a similar look (like "Serif" or "Monospace")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font family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a specific font family (like "Times New Roman" or "Arial")</a:t>
            </a: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Note:</a:t>
            </a: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On computer screens, sans-serif fonts are considered easier to read than serif.</a:t>
            </a:r>
          </a:p>
        </p:txBody>
      </p:sp>
    </p:spTree>
    <p:extLst>
      <p:ext uri="{BB962C8B-B14F-4D97-AF65-F5344CB8AC3E}">
        <p14:creationId xmlns:p14="http://schemas.microsoft.com/office/powerpoint/2010/main" val="1876252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fonts - properties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6" name="Таблиця 5">
            <a:extLst>
              <a:ext uri="{FF2B5EF4-FFF2-40B4-BE49-F238E27FC236}">
                <a16:creationId xmlns:a16="http://schemas.microsoft.com/office/drawing/2014/main" id="{C4FE7447-6616-4618-99AE-BC0D7CE9B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71232"/>
              </p:ext>
            </p:extLst>
          </p:nvPr>
        </p:nvGraphicFramePr>
        <p:xfrm>
          <a:off x="1056000" y="1771700"/>
          <a:ext cx="10079999" cy="2560320"/>
        </p:xfrm>
        <a:graphic>
          <a:graphicData uri="http://schemas.openxmlformats.org/drawingml/2006/table">
            <a:tbl>
              <a:tblPr/>
              <a:tblGrid>
                <a:gridCol w="2512581">
                  <a:extLst>
                    <a:ext uri="{9D8B030D-6E8A-4147-A177-3AD203B41FA5}">
                      <a16:colId xmlns:a16="http://schemas.microsoft.com/office/drawing/2014/main" val="1989001586"/>
                    </a:ext>
                  </a:extLst>
                </a:gridCol>
                <a:gridCol w="7567418">
                  <a:extLst>
                    <a:ext uri="{9D8B030D-6E8A-4147-A177-3AD203B41FA5}">
                      <a16:colId xmlns:a16="http://schemas.microsoft.com/office/drawing/2014/main" val="1157794425"/>
                    </a:ext>
                  </a:extLst>
                </a:gridCol>
              </a:tblGrid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Property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31353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3"/>
                        </a:rPr>
                        <a:t>font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Sets all the font properties in one declaration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558081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4"/>
                        </a:rPr>
                        <a:t>font-family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Specifies the font family for text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159167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5"/>
                        </a:rPr>
                        <a:t>font-size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Specifies the font size of text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335429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hlinkClick r:id="rId6"/>
                        </a:rPr>
                        <a:t>font-style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Specifies the font style for text</a:t>
                      </a:r>
                      <a:r>
                        <a:rPr lang="uk-UA" sz="1400" dirty="0">
                          <a:effectLst/>
                        </a:rPr>
                        <a:t> (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normal|italic|oblique|initial|inherit</a:t>
                      </a:r>
                      <a:r>
                        <a:rPr lang="uk-UA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78225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7"/>
                        </a:rPr>
                        <a:t>font-variant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Specifies whether</a:t>
                      </a:r>
                      <a:r>
                        <a:rPr lang="uk-UA" sz="140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a text should be displayed in a small-caps font</a:t>
                      </a:r>
                      <a:r>
                        <a:rPr lang="uk-UA" sz="1400" dirty="0">
                          <a:effectLst/>
                        </a:rPr>
                        <a:t> (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normal|small-caps|initial|inherit</a:t>
                      </a:r>
                      <a:r>
                        <a:rPr lang="uk-UA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89713"/>
                  </a:ext>
                </a:extLst>
              </a:tr>
              <a:tr h="2676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8"/>
                        </a:rPr>
                        <a:t>font-weight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Specifies the weight of a font</a:t>
                      </a:r>
                      <a:r>
                        <a:rPr lang="uk-UA" sz="1400" dirty="0">
                          <a:effectLst/>
                        </a:rPr>
                        <a:t> (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normal|bold|bolder|lighter|</a:t>
                      </a:r>
                      <a:r>
                        <a:rPr lang="en-US" sz="14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|initial|inherit</a:t>
                      </a:r>
                      <a:r>
                        <a:rPr lang="uk-UA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100-900)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33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092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fonts - </a:t>
            </a:r>
            <a:r>
              <a:rPr lang="en-US" sz="3600" dirty="0"/>
              <a:t>defining custom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51BD6E-CAB2-4841-9114-F96E0DEE4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4612" y="1738262"/>
            <a:ext cx="6962775" cy="24574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408F50-02E3-40D8-817E-268702D95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734" y="4562429"/>
            <a:ext cx="6640530" cy="1046210"/>
          </a:xfrm>
          <a:prstGeom prst="rect">
            <a:avLst/>
          </a:prstGeom>
        </p:spPr>
      </p:pic>
      <p:cxnSp>
        <p:nvCxnSpPr>
          <p:cNvPr id="10" name="Сполучна лінія: уступом 9">
            <a:extLst>
              <a:ext uri="{FF2B5EF4-FFF2-40B4-BE49-F238E27FC236}">
                <a16:creationId xmlns:a16="http://schemas.microsoft.com/office/drawing/2014/main" id="{3F7CEEF4-B276-4CF2-BBB5-94CB67E19060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H="1">
            <a:off x="2775734" y="2966992"/>
            <a:ext cx="660484" cy="2118543"/>
          </a:xfrm>
          <a:prstGeom prst="bentConnector4">
            <a:avLst>
              <a:gd name="adj1" fmla="val -34611"/>
              <a:gd name="adj2" fmla="val 9960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получна лінія: уступом 20">
            <a:extLst>
              <a:ext uri="{FF2B5EF4-FFF2-40B4-BE49-F238E27FC236}">
                <a16:creationId xmlns:a16="http://schemas.microsoft.com/office/drawing/2014/main" id="{FB4C5B43-FD26-4774-ACA7-94476E5ED370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H="1">
            <a:off x="2775734" y="3214838"/>
            <a:ext cx="660484" cy="1870696"/>
          </a:xfrm>
          <a:prstGeom prst="bentConnector4">
            <a:avLst>
              <a:gd name="adj1" fmla="val -34611"/>
              <a:gd name="adj2" fmla="val 9999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83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/>
              <a:t>Web without CSS</a:t>
            </a:r>
            <a:endParaRPr lang="uk-UA" sz="3600" dirty="0"/>
          </a:p>
        </p:txBody>
      </p:sp>
      <p:pic>
        <p:nvPicPr>
          <p:cNvPr id="1026" name="Picture 2" descr="Image result for without css">
            <a:extLst>
              <a:ext uri="{FF2B5EF4-FFF2-40B4-BE49-F238E27FC236}">
                <a16:creationId xmlns:a16="http://schemas.microsoft.com/office/drawing/2014/main" id="{B01364A0-23BC-4DDE-AC32-7D166CBE6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46" y="1685459"/>
            <a:ext cx="8909108" cy="348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013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display - block and inline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147807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Every HTML elements has a default display value depending on what type of element it is.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two display values are: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block and 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00005C-9A86-4049-AA2A-DE857C49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9" y="2586890"/>
            <a:ext cx="9810750" cy="1333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063DF6-0290-4A85-B6CA-67340F17E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99" y="4114800"/>
            <a:ext cx="98488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91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display - inline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Characteristics of elements set to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display: 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Elements only take 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necessary space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They also appear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next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each other on 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same line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One disadvantage is that you can't control the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height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width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properties of inline elements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display: 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disregards the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padding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margin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settings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 have only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elements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31582A-7E76-4CD9-9676-4C7C6313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157" y="4037395"/>
            <a:ext cx="52673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4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display - block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Characteristics of elements set to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display: block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Elements take 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largest possible width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Every block element appears in a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line</a:t>
            </a: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Elements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react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width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height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properties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Elements can contain both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block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elements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1DC239-D38A-4F95-A195-2C874CCF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670" y="3543300"/>
            <a:ext cx="3162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93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display – inline-block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CSS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display: inline-block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a combination of both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inline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block-level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features.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main difference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that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inline-block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responds to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width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height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properties.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feature make the CSS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display: inline-block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more suitable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 creating layouts.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One of the more popular ways of using inline-block elements is creating horizontal navigation.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5D15B5-EF9D-4E88-BCD2-F926169C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07" y="4037395"/>
            <a:ext cx="65246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34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box model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Every HTML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 is a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box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box model consists of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several components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such as padding and margins.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CSS sets the position, size and other properties to these boxes.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Content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The content of the box, where text and images appear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Padding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Clears an area around the content. The padding is transparent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Border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A border that goes around the padding and content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Margin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- Clears an area outside the border. The margin is transparent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Total element width = 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 margin + left margin + right border + left border + right padding + left padding + width.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Total element height = 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bottom margin + top margin + bottom border + top border + bottom padding + top padding + height.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86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box model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Useful tips: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You can analyze the CSS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box model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every website by using Chrome </a:t>
            </a:r>
            <a:r>
              <a:rPr lang="en-US" sz="18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DevTools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By setting the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box-sizing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property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border-box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value, you indicate the padding and the border are a part of the total width.</a:t>
            </a:r>
          </a:p>
        </p:txBody>
      </p:sp>
      <p:pic>
        <p:nvPicPr>
          <p:cNvPr id="5" name="Picture 2" descr="CSS Box Model">
            <a:extLst>
              <a:ext uri="{FF2B5EF4-FFF2-40B4-BE49-F238E27FC236}">
                <a16:creationId xmlns:a16="http://schemas.microsoft.com/office/drawing/2014/main" id="{AAC92371-1EE6-4692-95F9-A765942BB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81" y="3086099"/>
            <a:ext cx="6682038" cy="26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238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horizontal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Aligning inline elements</a:t>
            </a:r>
          </a:p>
          <a:p>
            <a:pPr>
              <a:lnSpc>
                <a:spcPct val="100000"/>
              </a:lnSpc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A4775369-60FA-42F9-98B3-9E18266EEDBC}"/>
              </a:ext>
            </a:extLst>
          </p:cNvPr>
          <p:cNvSpPr/>
          <p:nvPr/>
        </p:nvSpPr>
        <p:spPr>
          <a:xfrm>
            <a:off x="1055999" y="2520000"/>
            <a:ext cx="21641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"/>
              </a:rPr>
              <a:t>.center</a:t>
            </a:r>
            <a:r>
              <a:rPr lang="uk-UA" dirty="0">
                <a:latin typeface="Fira Code"/>
              </a:rPr>
              <a:t> </a:t>
            </a:r>
            <a:r>
              <a:rPr lang="en-US" dirty="0">
                <a:latin typeface="Fira Code"/>
              </a:rPr>
              <a:t>{ </a:t>
            </a:r>
          </a:p>
          <a:p>
            <a:r>
              <a:rPr lang="en-US" dirty="0">
                <a:latin typeface="Fira Code"/>
              </a:rPr>
              <a:t>     text-align: center;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602B1D-C882-40D4-8F9C-36E863FCD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"/>
          <a:stretch/>
        </p:blipFill>
        <p:spPr>
          <a:xfrm>
            <a:off x="5415236" y="2520000"/>
            <a:ext cx="5720765" cy="66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70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horizontal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Using margins for block elements</a:t>
            </a:r>
          </a:p>
          <a:p>
            <a:pPr>
              <a:lnSpc>
                <a:spcPct val="100000"/>
              </a:lnSpc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2EE4E0DB-65D3-4485-B9CF-23E99287C736}"/>
              </a:ext>
            </a:extLst>
          </p:cNvPr>
          <p:cNvSpPr/>
          <p:nvPr/>
        </p:nvSpPr>
        <p:spPr>
          <a:xfrm>
            <a:off x="1055999" y="2520000"/>
            <a:ext cx="29556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/>
              </a:rPr>
              <a:t>.center</a:t>
            </a:r>
            <a:r>
              <a:rPr lang="uk-UA" dirty="0">
                <a:latin typeface="Fira Code"/>
              </a:rPr>
              <a:t> </a:t>
            </a:r>
            <a:r>
              <a:rPr lang="en-US" dirty="0">
                <a:latin typeface="Fira Code"/>
              </a:rPr>
              <a:t>{ </a:t>
            </a:r>
          </a:p>
          <a:p>
            <a:r>
              <a:rPr lang="en-US" dirty="0">
                <a:latin typeface="Fira Code"/>
              </a:rPr>
              <a:t>     margin: auto;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CB10AD-7706-4905-837C-3FF3CDC02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20000"/>
            <a:ext cx="5760000" cy="61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19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horizontal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Modifying position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D94DBBB2-4E04-4924-9A1B-48548CD248A8}"/>
              </a:ext>
            </a:extLst>
          </p:cNvPr>
          <p:cNvSpPr/>
          <p:nvPr/>
        </p:nvSpPr>
        <p:spPr>
          <a:xfrm>
            <a:off x="1055999" y="2520000"/>
            <a:ext cx="31403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/>
              </a:rPr>
              <a:t>.left</a:t>
            </a:r>
            <a:r>
              <a:rPr lang="uk-UA" dirty="0">
                <a:latin typeface="Fira Code"/>
              </a:rPr>
              <a:t> </a:t>
            </a:r>
            <a:r>
              <a:rPr lang="en-US" dirty="0">
                <a:latin typeface="Fira Code"/>
              </a:rPr>
              <a:t>{ </a:t>
            </a:r>
          </a:p>
          <a:p>
            <a:r>
              <a:rPr lang="en-US" dirty="0">
                <a:latin typeface="Fira Code"/>
              </a:rPr>
              <a:t>     left: 5</a:t>
            </a:r>
            <a:r>
              <a:rPr lang="uk-UA" dirty="0">
                <a:latin typeface="Fira Code"/>
              </a:rPr>
              <a:t>0</a:t>
            </a:r>
            <a:r>
              <a:rPr lang="en-US" dirty="0">
                <a:latin typeface="Fira Code"/>
              </a:rPr>
              <a:t>px; </a:t>
            </a:r>
          </a:p>
          <a:p>
            <a:r>
              <a:rPr lang="en-US" dirty="0">
                <a:latin typeface="Fira Code"/>
              </a:rPr>
              <a:t>     position: absolute;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7A66C1-15E3-4A38-8534-95716DB5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22352"/>
            <a:ext cx="5760000" cy="5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6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horizontal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Making elements float</a:t>
            </a:r>
          </a:p>
          <a:p>
            <a:pPr marL="342900" indent="-342900">
              <a:lnSpc>
                <a:spcPct val="100000"/>
              </a:lnSpc>
              <a:buAutoNum type="arabicParenR"/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D85886EA-2E64-40A1-B83E-72E9A05166CD}"/>
              </a:ext>
            </a:extLst>
          </p:cNvPr>
          <p:cNvSpPr/>
          <p:nvPr/>
        </p:nvSpPr>
        <p:spPr>
          <a:xfrm>
            <a:off x="1055999" y="2520000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/>
              </a:rPr>
              <a:t>.left { </a:t>
            </a:r>
          </a:p>
          <a:p>
            <a:r>
              <a:rPr lang="en-US" dirty="0">
                <a:latin typeface="Fira Code"/>
              </a:rPr>
              <a:t>     float: left;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84EE7B2-1C3B-46B8-8BCD-61DFCA02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20000"/>
            <a:ext cx="5760000" cy="61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1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/>
              <a:t>CSS with another technologies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082" name="Picture 10" descr="Image result for css html javascript Human Structure">
            <a:extLst>
              <a:ext uri="{FF2B5EF4-FFF2-40B4-BE49-F238E27FC236}">
                <a16:creationId xmlns:a16="http://schemas.microsoft.com/office/drawing/2014/main" id="{43DB98E3-1623-4386-9AE4-2F47D30EC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3" r="33308"/>
          <a:stretch/>
        </p:blipFill>
        <p:spPr bwMode="auto">
          <a:xfrm>
            <a:off x="3194194" y="1979934"/>
            <a:ext cx="1334944" cy="283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Image result for css html javascript Human Structure">
            <a:extLst>
              <a:ext uri="{FF2B5EF4-FFF2-40B4-BE49-F238E27FC236}">
                <a16:creationId xmlns:a16="http://schemas.microsoft.com/office/drawing/2014/main" id="{356E028A-699D-489D-AED5-EBA0144E0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72"/>
          <a:stretch/>
        </p:blipFill>
        <p:spPr bwMode="auto">
          <a:xfrm>
            <a:off x="5428528" y="2009212"/>
            <a:ext cx="1334944" cy="283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css html javascript Human Structure">
            <a:extLst>
              <a:ext uri="{FF2B5EF4-FFF2-40B4-BE49-F238E27FC236}">
                <a16:creationId xmlns:a16="http://schemas.microsoft.com/office/drawing/2014/main" id="{870D51D4-D8B6-4872-88D8-ECB3B0B25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2"/>
          <a:stretch/>
        </p:blipFill>
        <p:spPr bwMode="auto">
          <a:xfrm>
            <a:off x="7662862" y="2038492"/>
            <a:ext cx="1334945" cy="283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6B126EFA-E282-4BA8-9A07-4569B224DC16}"/>
              </a:ext>
            </a:extLst>
          </p:cNvPr>
          <p:cNvSpPr txBox="1">
            <a:spLocks/>
          </p:cNvSpPr>
          <p:nvPr/>
        </p:nvSpPr>
        <p:spPr>
          <a:xfrm>
            <a:off x="3474604" y="4819508"/>
            <a:ext cx="868796" cy="4384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HTML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DF54C249-D36A-410F-8C00-8599E1E196F2}"/>
              </a:ext>
            </a:extLst>
          </p:cNvPr>
          <p:cNvSpPr txBox="1">
            <a:spLocks/>
          </p:cNvSpPr>
          <p:nvPr/>
        </p:nvSpPr>
        <p:spPr>
          <a:xfrm>
            <a:off x="5825547" y="4819508"/>
            <a:ext cx="598055" cy="4384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6575C153-A710-4CDE-BF73-EDA747FA0A34}"/>
              </a:ext>
            </a:extLst>
          </p:cNvPr>
          <p:cNvSpPr txBox="1">
            <a:spLocks/>
          </p:cNvSpPr>
          <p:nvPr/>
        </p:nvSpPr>
        <p:spPr>
          <a:xfrm>
            <a:off x="7714167" y="4819508"/>
            <a:ext cx="1334944" cy="4384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kern="5000" dirty="0" err="1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Javascript</a:t>
            </a:r>
            <a:endParaRPr lang="uk-UA" sz="2000" kern="5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92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vertical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Inline elements and vertical-align</a:t>
            </a: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8587F83C-2ED6-4C94-BFA6-E13FC7217BD9}"/>
              </a:ext>
            </a:extLst>
          </p:cNvPr>
          <p:cNvSpPr/>
          <p:nvPr/>
        </p:nvSpPr>
        <p:spPr>
          <a:xfrm>
            <a:off x="1055999" y="252000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Fira Code"/>
              </a:rPr>
              <a:t>img.first</a:t>
            </a:r>
            <a:r>
              <a:rPr lang="en-US" dirty="0">
                <a:latin typeface="Fira Code"/>
              </a:rPr>
              <a:t> { </a:t>
            </a:r>
          </a:p>
          <a:p>
            <a:r>
              <a:rPr lang="en-US" dirty="0">
                <a:latin typeface="Fira Code"/>
              </a:rPr>
              <a:t>     vertical-align: baseline; </a:t>
            </a:r>
          </a:p>
          <a:p>
            <a:r>
              <a:rPr lang="en-US" dirty="0">
                <a:latin typeface="Fira Code"/>
              </a:rPr>
              <a:t>} </a:t>
            </a:r>
          </a:p>
          <a:p>
            <a:endParaRPr lang="uk-UA" dirty="0">
              <a:latin typeface="Fira Code"/>
            </a:endParaRPr>
          </a:p>
          <a:p>
            <a:r>
              <a:rPr lang="en-US" dirty="0" err="1">
                <a:latin typeface="Fira Code"/>
              </a:rPr>
              <a:t>img.second</a:t>
            </a:r>
            <a:r>
              <a:rPr lang="en-US" dirty="0">
                <a:latin typeface="Fira Code"/>
              </a:rPr>
              <a:t> { </a:t>
            </a:r>
          </a:p>
          <a:p>
            <a:r>
              <a:rPr lang="en-US" dirty="0">
                <a:latin typeface="Fira Code"/>
              </a:rPr>
              <a:t>     vertical-align: text-top; </a:t>
            </a:r>
          </a:p>
          <a:p>
            <a:r>
              <a:rPr lang="en-US" dirty="0">
                <a:latin typeface="Fira Code"/>
              </a:rPr>
              <a:t>} </a:t>
            </a:r>
          </a:p>
          <a:p>
            <a:endParaRPr lang="uk-UA" dirty="0">
              <a:latin typeface="Fira Code"/>
            </a:endParaRPr>
          </a:p>
          <a:p>
            <a:r>
              <a:rPr lang="en-US" dirty="0" err="1">
                <a:latin typeface="Fira Code"/>
              </a:rPr>
              <a:t>img.third</a:t>
            </a:r>
            <a:r>
              <a:rPr lang="en-US" dirty="0">
                <a:latin typeface="Fira Code"/>
              </a:rPr>
              <a:t> { </a:t>
            </a:r>
          </a:p>
          <a:p>
            <a:r>
              <a:rPr lang="en-US" dirty="0">
                <a:latin typeface="Fira Code"/>
              </a:rPr>
              <a:t>     vertical-align: text-bottom; </a:t>
            </a:r>
          </a:p>
          <a:p>
            <a:r>
              <a:rPr lang="en-US" dirty="0">
                <a:latin typeface="Fira Code"/>
              </a:rPr>
              <a:t>} </a:t>
            </a:r>
            <a:endParaRPr lang="uk-UA" dirty="0">
              <a:latin typeface="Fira Code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192AA0-C774-4A25-AFB3-116C10AB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976" y="2520000"/>
            <a:ext cx="36290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79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vertical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Centering with padding</a:t>
            </a: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4B9707A5-FFB4-4927-84EB-18164BDC7CAB}"/>
              </a:ext>
            </a:extLst>
          </p:cNvPr>
          <p:cNvSpPr/>
          <p:nvPr/>
        </p:nvSpPr>
        <p:spPr>
          <a:xfrm>
            <a:off x="1055999" y="2520000"/>
            <a:ext cx="20603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"/>
              </a:rPr>
              <a:t>.center { </a:t>
            </a:r>
          </a:p>
          <a:p>
            <a:r>
              <a:rPr lang="en-US" dirty="0">
                <a:latin typeface="Fira Code"/>
              </a:rPr>
              <a:t>     padding: 45px 0;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0506506-55B6-4785-9A0C-4EA838D1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15455"/>
            <a:ext cx="5760000" cy="61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3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vertical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Aligning with line-height</a:t>
            </a: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B281708C-38F6-41F1-83BE-FAECDF9714AC}"/>
              </a:ext>
            </a:extLst>
          </p:cNvPr>
          <p:cNvSpPr/>
          <p:nvPr/>
        </p:nvSpPr>
        <p:spPr>
          <a:xfrm>
            <a:off x="1055999" y="2520000"/>
            <a:ext cx="27154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/>
              </a:rPr>
              <a:t>.center {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line-height: 45px;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height: 45px; </a:t>
            </a:r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}</a:t>
            </a:r>
            <a:endParaRPr lang="uk-UA" dirty="0">
              <a:latin typeface="Fira Code"/>
            </a:endParaRPr>
          </a:p>
          <a:p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.center p {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line-height: 1;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display: inline-block;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vertical-align: middle; </a:t>
            </a:r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467944B-04C8-41EB-86CC-CD016FEC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20000"/>
            <a:ext cx="5760000" cy="6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3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align – vertical align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Combining position and transform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2AF1E9E4-3DDD-4341-8510-E8092330E85E}"/>
              </a:ext>
            </a:extLst>
          </p:cNvPr>
          <p:cNvSpPr/>
          <p:nvPr/>
        </p:nvSpPr>
        <p:spPr>
          <a:xfrm>
            <a:off x="1055999" y="2520000"/>
            <a:ext cx="38577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/>
              </a:rPr>
              <a:t>.center {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position: relative; </a:t>
            </a:r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} </a:t>
            </a:r>
            <a:endParaRPr lang="uk-UA" dirty="0">
              <a:latin typeface="Fira Code"/>
            </a:endParaRPr>
          </a:p>
          <a:p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.center p { </a:t>
            </a:r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     position: absolute;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top: 50%; left: 50%; </a:t>
            </a:r>
            <a:endParaRPr lang="uk-UA" dirty="0">
              <a:latin typeface="Fira Code"/>
            </a:endParaRPr>
          </a:p>
          <a:p>
            <a:r>
              <a:rPr lang="uk-UA" dirty="0">
                <a:latin typeface="Fira Code"/>
              </a:rPr>
              <a:t>     </a:t>
            </a:r>
            <a:r>
              <a:rPr lang="en-US" dirty="0">
                <a:latin typeface="Fira Code"/>
              </a:rPr>
              <a:t>transform: translate(-50%, -50%); </a:t>
            </a:r>
            <a:endParaRPr lang="uk-UA" dirty="0">
              <a:latin typeface="Fira Code"/>
            </a:endParaRP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F55E4E-A07A-4B9E-86FD-2E2D7B91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1" y="2515562"/>
            <a:ext cx="5760000" cy="62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54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position property specifies the type of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positioning method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used for an element.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There are five different position values: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Static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Relative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Fixed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Absolute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Sticky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Elements are then positioned using the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top, bottom, left, and right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properties.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However, these properties will not work unless the position property is set first.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They also work differently depending on the position value.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27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 – static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 HTML elements are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static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CSS position by default.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means that elements follow the regular page flow.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Properties of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left, right, top, bottom, z-index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not affect on static elements.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1937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"/>
              </a:rPr>
              <a:t>div.static</a:t>
            </a:r>
            <a:r>
              <a:rPr lang="en-US" dirty="0">
                <a:latin typeface="Fira Code"/>
              </a:rPr>
              <a:t> { </a:t>
            </a:r>
          </a:p>
          <a:p>
            <a:r>
              <a:rPr lang="en-US" dirty="0">
                <a:latin typeface="Fira Code"/>
              </a:rPr>
              <a:t>     position: static; </a:t>
            </a:r>
          </a:p>
          <a:p>
            <a:r>
              <a:rPr lang="en-US" dirty="0">
                <a:latin typeface="Fira Code"/>
              </a:rPr>
              <a:t>}</a:t>
            </a:r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248C07-DB91-4206-80D0-0BB8FCE41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451" y="3244334"/>
            <a:ext cx="59245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06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 – relative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CSS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relative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means that an element follows the regular flow of the document,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then offsets relative to itself according to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top, right, bottom, left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CSS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relative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does not affect the location of other HTML elements.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21409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div.relative</a:t>
            </a:r>
            <a:r>
              <a:rPr lang="en-US" dirty="0"/>
              <a:t> { </a:t>
            </a:r>
          </a:p>
          <a:p>
            <a:r>
              <a:rPr lang="en-US" dirty="0"/>
              <a:t>     position: relative; </a:t>
            </a:r>
          </a:p>
          <a:p>
            <a:r>
              <a:rPr lang="en-US" dirty="0"/>
              <a:t>     left: 20px; 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767107-27D2-4B0C-8694-BBE937DF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6" y="3244334"/>
            <a:ext cx="59340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39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 – absolute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absolute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position indicates that an element is eliminated from the regular flow.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Other elements ignore the element with 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absolute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position.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absolute can have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top, left, right, bottom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24441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div.absolute</a:t>
            </a:r>
            <a:r>
              <a:rPr lang="en-US" dirty="0"/>
              <a:t> { </a:t>
            </a:r>
          </a:p>
          <a:p>
            <a:r>
              <a:rPr lang="en-US" dirty="0"/>
              <a:t>     position: absolute; </a:t>
            </a:r>
          </a:p>
          <a:p>
            <a:r>
              <a:rPr lang="en-US" dirty="0"/>
              <a:t>     left: 20px; top: 20px; 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560B62-4149-482A-8187-B09F962D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01" y="3244334"/>
            <a:ext cx="44577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12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 – fixed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When you set the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fixed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an element, it is eliminated from the regular flow. </a:t>
            </a: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Other elements will completely ignore elements that have the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fixed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uk-UA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fixed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position means that an element is relative to the browser window, or the viewport.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24441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div.fixed</a:t>
            </a:r>
            <a:r>
              <a:rPr lang="en-US" dirty="0"/>
              <a:t> { </a:t>
            </a:r>
          </a:p>
          <a:p>
            <a:r>
              <a:rPr lang="en-US" dirty="0"/>
              <a:t>     position: fixed; </a:t>
            </a:r>
          </a:p>
          <a:p>
            <a:r>
              <a:rPr lang="en-US" dirty="0"/>
              <a:t>     left: 20px; top: 20px; 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pic>
        <p:nvPicPr>
          <p:cNvPr id="10" name="A Pen by yarikoman - Google Chrome 2019-12-29 21-29-35">
            <a:hlinkClick r:id="" action="ppaction://media"/>
            <a:extLst>
              <a:ext uri="{FF2B5EF4-FFF2-40B4-BE49-F238E27FC236}">
                <a16:creationId xmlns:a16="http://schemas.microsoft.com/office/drawing/2014/main" id="{7C38D714-6BCF-4F81-BA7C-A02FA1720F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5201" y="3244334"/>
            <a:ext cx="3700800" cy="20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6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position – sticky</a:t>
            </a:r>
            <a:r>
              <a:rPr lang="en-US" sz="3600" dirty="0"/>
              <a:t> 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CSS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sticky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sets elements as relative.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However, elements become fixed when the element reaches a </a:t>
            </a:r>
            <a:r>
              <a:rPr lang="en-US" sz="1800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specific location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during scrolling.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CSS position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sticky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experimental and does not have the best browser compatibility.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19630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div.sticky</a:t>
            </a:r>
            <a:r>
              <a:rPr lang="en-US" dirty="0"/>
              <a:t> { </a:t>
            </a:r>
          </a:p>
          <a:p>
            <a:r>
              <a:rPr lang="en-US" dirty="0"/>
              <a:t>     position: sticky; </a:t>
            </a:r>
          </a:p>
          <a:p>
            <a:r>
              <a:rPr lang="en-US" dirty="0"/>
              <a:t>     top: 20px; 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pic>
        <p:nvPicPr>
          <p:cNvPr id="2" name="A Pen by yarikoman - Google Chrome 2019-12-29 21-16-18">
            <a:hlinkClick r:id="" action="ppaction://media"/>
            <a:extLst>
              <a:ext uri="{FF2B5EF4-FFF2-40B4-BE49-F238E27FC236}">
                <a16:creationId xmlns:a16="http://schemas.microsoft.com/office/drawing/2014/main" id="{72BE0BE9-75A6-426F-A0DF-AD28F6364C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4208" y="3244334"/>
            <a:ext cx="3701793" cy="20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4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/>
              <a:t>CSS helps to change deprecated html tags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4104" name="Picture 8" descr="Related image">
            <a:extLst>
              <a:ext uri="{FF2B5EF4-FFF2-40B4-BE49-F238E27FC236}">
                <a16:creationId xmlns:a16="http://schemas.microsoft.com/office/drawing/2014/main" id="{4FD22E0A-A3FF-482B-90BD-666E6EF03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8" r="21134" b="20972"/>
          <a:stretch/>
        </p:blipFill>
        <p:spPr bwMode="auto">
          <a:xfrm>
            <a:off x="2719387" y="1713339"/>
            <a:ext cx="6753226" cy="377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67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</a:t>
            </a:r>
            <a:r>
              <a:rPr lang="uk-UA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counters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CSS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counters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are like "variables".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variable values can be incremented by CSS rules.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work with CSS counters we will use the following properties: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counter-reset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Creates or resets a counter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counter-increment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Increments a counter value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content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Inserts generated content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counter()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or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counters()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function - Adds the value of a counter to an element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use a CSS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it must first be created with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counter-reset</a:t>
            </a:r>
          </a:p>
        </p:txBody>
      </p:sp>
    </p:spTree>
    <p:extLst>
      <p:ext uri="{BB962C8B-B14F-4D97-AF65-F5344CB8AC3E}">
        <p14:creationId xmlns:p14="http://schemas.microsoft.com/office/powerpoint/2010/main" val="3626124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counters - example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following example creates a </a:t>
            </a: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counter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 the page (in the body selector), then increments the counter value for each &lt;h2&gt; element and adds "Section &lt;value of the counter&gt;:" to the beginning of each &lt;h2&gt; element: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1F3FD163-4B32-4367-90AF-9762AFFCAF6D}"/>
              </a:ext>
            </a:extLst>
          </p:cNvPr>
          <p:cNvSpPr/>
          <p:nvPr/>
        </p:nvSpPr>
        <p:spPr>
          <a:xfrm>
            <a:off x="1055999" y="3244334"/>
            <a:ext cx="407759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(Основний текст)"/>
              </a:rPr>
              <a:t>body {</a:t>
            </a: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  counter-reset: section;</a:t>
            </a: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}</a:t>
            </a:r>
            <a:br>
              <a:rPr lang="en-US" dirty="0">
                <a:latin typeface="Calibri (Основний текст)"/>
              </a:rPr>
            </a:b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h2::before {</a:t>
            </a: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  counter-increment: section;</a:t>
            </a: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  content: "Section " counter(section) ": ";</a:t>
            </a:r>
            <a:br>
              <a:rPr lang="en-US" dirty="0">
                <a:latin typeface="Calibri (Основний текст)"/>
              </a:rPr>
            </a:br>
            <a:r>
              <a:rPr lang="en-US" dirty="0">
                <a:latin typeface="Calibri (Основний текст)"/>
              </a:rPr>
              <a:t>}</a:t>
            </a:r>
            <a:endParaRPr lang="uk-UA" dirty="0">
              <a:latin typeface="Calibri (Основний текст)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03E8D3-F210-4908-8BF4-9A892AA84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95"/>
          <a:stretch/>
        </p:blipFill>
        <p:spPr>
          <a:xfrm>
            <a:off x="6440176" y="3244334"/>
            <a:ext cx="4695825" cy="17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42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</a:t>
            </a:r>
            <a:r>
              <a:rPr lang="uk-UA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3 </a:t>
            </a: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features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6096000" y="1637095"/>
            <a:ext cx="5197642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CSS Animations and Transitions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Calculating Values With calc()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Advanced Selectors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Generated Content and Counters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Gradients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8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Webfonts</a:t>
            </a: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Box Sizing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Border Images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Media Queries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Multiple Backgrounds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CSS Columns</a:t>
            </a:r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CSS 3D Transforms</a:t>
            </a:r>
          </a:p>
          <a:p>
            <a:pPr>
              <a:lnSpc>
                <a:spcPct val="100000"/>
              </a:lnSpc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220" name="Picture 4" descr="Image result for css3">
            <a:extLst>
              <a:ext uri="{FF2B5EF4-FFF2-40B4-BE49-F238E27FC236}">
                <a16:creationId xmlns:a16="http://schemas.microsoft.com/office/drawing/2014/main" id="{B3B0A95A-AE2B-45C0-A974-CD846B915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83" y="1969743"/>
            <a:ext cx="2068632" cy="2918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C5D240F-EC06-4EA1-AFB6-54982807C397}"/>
              </a:ext>
            </a:extLst>
          </p:cNvPr>
          <p:cNvSpPr txBox="1">
            <a:spLocks/>
          </p:cNvSpPr>
          <p:nvPr/>
        </p:nvSpPr>
        <p:spPr>
          <a:xfrm>
            <a:off x="1055998" y="1637095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AutoNum type="arabicPeriod"/>
            </a:pPr>
            <a:endParaRPr lang="en-US" sz="1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521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br>
              <a:rPr lang="uk-UA" dirty="0"/>
            </a:br>
            <a:r>
              <a:rPr lang="en-US" dirty="0"/>
              <a:t>for attention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781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Ways using CSS with HTML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Picture 2" descr="litmus ®&#10;#LitmusLive&#10;External Style Sheets&#10;&lt;link&gt;&#10;Embedded CSS&#10;&lt;style&gt; in &lt;head&gt;&#10;Inline CSS&#10;&lt;div style=“width: 600px;”&gt;&#10;3 ...">
            <a:extLst>
              <a:ext uri="{FF2B5EF4-FFF2-40B4-BE49-F238E27FC236}">
                <a16:creationId xmlns:a16="http://schemas.microsoft.com/office/drawing/2014/main" id="{E3212C03-42DD-4D25-B05B-CCE2222C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35" b="26563"/>
          <a:stretch/>
        </p:blipFill>
        <p:spPr bwMode="auto">
          <a:xfrm>
            <a:off x="1219200" y="2238374"/>
            <a:ext cx="97536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9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Anatomy of a CSS rule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8208" name="Picture 16" descr="Похожее изображение">
            <a:extLst>
              <a:ext uri="{FF2B5EF4-FFF2-40B4-BE49-F238E27FC236}">
                <a16:creationId xmlns:a16="http://schemas.microsoft.com/office/drawing/2014/main" id="{E4540CD8-5D2C-4A74-B0FF-93AD049C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95" y="2472101"/>
            <a:ext cx="6574609" cy="191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87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basic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106167"/>
              </p:ext>
            </p:extLst>
          </p:nvPr>
        </p:nvGraphicFramePr>
        <p:xfrm>
          <a:off x="1056000" y="1771700"/>
          <a:ext cx="10079999" cy="1654820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2"/>
                        </a:rPr>
                        <a:t>.</a:t>
                      </a:r>
                      <a:r>
                        <a:rPr lang="en-US" sz="1400" i="1" dirty="0">
                          <a:effectLst/>
                          <a:hlinkClick r:id="rId2"/>
                        </a:rPr>
                        <a:t>class</a:t>
                      </a:r>
                      <a:endParaRPr lang="en-US" sz="1400" dirty="0">
                        <a:effectLst/>
                      </a:endParaRP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.intro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Selects all elements with class="intro"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hlinkClick r:id="rId3"/>
                        </a:rPr>
                        <a:t>#</a:t>
                      </a:r>
                      <a:r>
                        <a:rPr lang="en-US" sz="1400" i="1" dirty="0">
                          <a:effectLst/>
                          <a:hlinkClick r:id="rId3"/>
                        </a:rPr>
                        <a:t>id</a:t>
                      </a:r>
                      <a:endParaRPr lang="en-US" sz="1400" dirty="0">
                        <a:effectLst/>
                      </a:endParaRP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#</a:t>
                      </a:r>
                      <a:r>
                        <a:rPr lang="en-US" sz="1400" dirty="0" err="1">
                          <a:effectLst/>
                        </a:rPr>
                        <a:t>firstname</a:t>
                      </a:r>
                      <a:endParaRPr lang="en-US" sz="1400" dirty="0">
                        <a:effectLst/>
                      </a:endParaRP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the element with id="</a:t>
                      </a:r>
                      <a:r>
                        <a:rPr lang="en-US" sz="1400" dirty="0" err="1">
                          <a:effectLst/>
                        </a:rPr>
                        <a:t>firstname</a:t>
                      </a:r>
                      <a:r>
                        <a:rPr lang="en-US" sz="1400" dirty="0">
                          <a:effectLst/>
                        </a:rPr>
                        <a:t>"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>
                          <a:effectLst/>
                          <a:hlinkClick r:id="rId4"/>
                        </a:rPr>
                        <a:t>element</a:t>
                      </a:r>
                      <a:endParaRPr lang="en-US" sz="1400" dirty="0">
                        <a:effectLst/>
                      </a:endParaRP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&lt;p&gt; elements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769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uk-UA" sz="1400" dirty="0">
                          <a:effectLst/>
                          <a:hlinkClick r:id="rId5"/>
                        </a:rPr>
                        <a:t>*</a:t>
                      </a:r>
                      <a:endParaRPr lang="uk-UA" sz="1400" dirty="0">
                        <a:effectLst/>
                      </a:endParaRP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uk-UA" sz="1400">
                          <a:effectLst/>
                        </a:rPr>
                        <a:t>*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elements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02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CSS selectors - combinators</a:t>
            </a:r>
            <a:endParaRPr lang="uk-UA" sz="20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5" name="Таблиця 4">
            <a:extLst>
              <a:ext uri="{FF2B5EF4-FFF2-40B4-BE49-F238E27FC236}">
                <a16:creationId xmlns:a16="http://schemas.microsoft.com/office/drawing/2014/main" id="{3220639D-570A-4E84-B506-C673CC27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840704"/>
              </p:ext>
            </p:extLst>
          </p:nvPr>
        </p:nvGraphicFramePr>
        <p:xfrm>
          <a:off x="1056000" y="1771700"/>
          <a:ext cx="10079999" cy="3257044"/>
        </p:xfrm>
        <a:graphic>
          <a:graphicData uri="http://schemas.openxmlformats.org/drawingml/2006/table">
            <a:tbl>
              <a:tblPr/>
              <a:tblGrid>
                <a:gridCol w="2009620">
                  <a:extLst>
                    <a:ext uri="{9D8B030D-6E8A-4147-A177-3AD203B41FA5}">
                      <a16:colId xmlns:a16="http://schemas.microsoft.com/office/drawing/2014/main" val="3076355777"/>
                    </a:ext>
                  </a:extLst>
                </a:gridCol>
                <a:gridCol w="2009620">
                  <a:extLst>
                    <a:ext uri="{9D8B030D-6E8A-4147-A177-3AD203B41FA5}">
                      <a16:colId xmlns:a16="http://schemas.microsoft.com/office/drawing/2014/main" val="1472931922"/>
                    </a:ext>
                  </a:extLst>
                </a:gridCol>
                <a:gridCol w="6060759">
                  <a:extLst>
                    <a:ext uri="{9D8B030D-6E8A-4147-A177-3AD203B41FA5}">
                      <a16:colId xmlns:a16="http://schemas.microsoft.com/office/drawing/2014/main" val="4088674891"/>
                    </a:ext>
                  </a:extLst>
                </a:gridCol>
              </a:tblGrid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Selector</a:t>
                      </a:r>
                    </a:p>
                  </a:txBody>
                  <a:tcPr marL="117604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Example description</a:t>
                      </a:r>
                    </a:p>
                  </a:txBody>
                  <a:tcPr marL="58802" marR="58802" marT="58802" marB="588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37863"/>
                  </a:ext>
                </a:extLst>
              </a:tr>
              <a:tr h="3292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>
                          <a:effectLst/>
                        </a:rPr>
                        <a:t>.class1.class2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.name1.name2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elements with both </a:t>
                      </a:r>
                      <a:r>
                        <a:rPr lang="en-US" sz="1400" i="1" dirty="0">
                          <a:effectLst/>
                        </a:rPr>
                        <a:t>name1</a:t>
                      </a:r>
                      <a:r>
                        <a:rPr lang="en-US" sz="1400" dirty="0">
                          <a:effectLst/>
                        </a:rPr>
                        <a:t> and </a:t>
                      </a:r>
                      <a:r>
                        <a:rPr lang="en-US" sz="1400" i="1" dirty="0">
                          <a:effectLst/>
                        </a:rPr>
                        <a:t>name2</a:t>
                      </a:r>
                      <a:r>
                        <a:rPr lang="en-US" sz="1400" dirty="0">
                          <a:effectLst/>
                        </a:rPr>
                        <a:t> set within its class attribute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>
                          <a:effectLst/>
                        </a:rPr>
                        <a:t>.class1 .class2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.name1 .name2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elements with </a:t>
                      </a:r>
                      <a:r>
                        <a:rPr lang="en-US" sz="1400" i="1" dirty="0">
                          <a:effectLst/>
                        </a:rPr>
                        <a:t>name2</a:t>
                      </a:r>
                      <a:r>
                        <a:rPr lang="en-US" sz="1400" dirty="0">
                          <a:effectLst/>
                        </a:rPr>
                        <a:t> that is a descendant of an element with </a:t>
                      </a:r>
                      <a:r>
                        <a:rPr lang="en-US" sz="1400" i="1" dirty="0">
                          <a:effectLst/>
                        </a:rPr>
                        <a:t>name1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03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 err="1">
                          <a:effectLst/>
                          <a:hlinkClick r:id="rId2"/>
                        </a:rPr>
                        <a:t>element.class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p.intro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&lt;p&gt; elements with class="intro"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3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 err="1">
                          <a:effectLst/>
                          <a:hlinkClick r:id="rId3"/>
                        </a:rPr>
                        <a:t>element,element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div, p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&lt;div&gt; elements and all &lt;p&gt; elements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4"/>
                        </a:rPr>
                        <a:t>element</a:t>
                      </a:r>
                      <a:r>
                        <a:rPr lang="en-US" sz="1400">
                          <a:effectLst/>
                          <a:hlinkClick r:id="rId4"/>
                        </a:rPr>
                        <a:t> </a:t>
                      </a:r>
                      <a:r>
                        <a:rPr lang="en-US" sz="1400" i="1">
                          <a:effectLst/>
                          <a:hlinkClick r:id="rId4"/>
                        </a:rPr>
                        <a:t>element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div p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&lt;p&gt; elements inside &lt;div&gt; elements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8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5"/>
                        </a:rPr>
                        <a:t>element</a:t>
                      </a:r>
                      <a:r>
                        <a:rPr lang="en-US" sz="1400">
                          <a:effectLst/>
                          <a:hlinkClick r:id="rId5"/>
                        </a:rPr>
                        <a:t>&gt;</a:t>
                      </a:r>
                      <a:r>
                        <a:rPr lang="en-US" sz="1400" i="1">
                          <a:effectLst/>
                          <a:hlinkClick r:id="rId5"/>
                        </a:rPr>
                        <a:t>element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div &gt; p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&lt;p&gt; elements where the parent is a &lt;div&gt;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819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solidFill>
                            <a:srgbClr val="4CAF50"/>
                          </a:solidFill>
                          <a:effectLst/>
                          <a:hlinkClick r:id="rId6"/>
                        </a:rPr>
                        <a:t>element</a:t>
                      </a:r>
                      <a:r>
                        <a:rPr lang="en-US" sz="1400">
                          <a:solidFill>
                            <a:srgbClr val="4CAF50"/>
                          </a:solidFill>
                          <a:effectLst/>
                          <a:hlinkClick r:id="rId6"/>
                        </a:rPr>
                        <a:t>+</a:t>
                      </a:r>
                      <a:r>
                        <a:rPr lang="en-US" sz="1400" i="1">
                          <a:solidFill>
                            <a:srgbClr val="4CAF50"/>
                          </a:solidFill>
                          <a:effectLst/>
                          <a:hlinkClick r:id="rId6"/>
                        </a:rPr>
                        <a:t>element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div + p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all &lt;p&gt; elements that are placed immediately after &lt;div&gt; elements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9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>
                          <a:effectLst/>
                          <a:hlinkClick r:id="rId7"/>
                        </a:rPr>
                        <a:t>element1</a:t>
                      </a:r>
                      <a:r>
                        <a:rPr lang="en-US" sz="1400">
                          <a:effectLst/>
                          <a:hlinkClick r:id="rId7"/>
                        </a:rPr>
                        <a:t>~</a:t>
                      </a:r>
                      <a:r>
                        <a:rPr lang="en-US" sz="1400" i="1">
                          <a:effectLst/>
                          <a:hlinkClick r:id="rId7"/>
                        </a:rPr>
                        <a:t>element2</a:t>
                      </a:r>
                      <a:endParaRPr lang="en-US" sz="1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p ~ ul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Selects every &lt;ul&gt; element that are preceded by a &lt;p&gt; element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715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90024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ftServeTemplate" id="{1EECC8DE-A8A5-45A7-969A-C21752D4B3E4}" vid="{0103479C-70CD-40C7-BA0E-A151EE336BCC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1340B-3A1B-4156-ADE3-51DF6C2C795D}">
  <ds:schemaRefs>
    <ds:schemaRef ds:uri="http://schemas.microsoft.com/office/2006/documentManagement/types"/>
    <ds:schemaRef ds:uri="http://purl.org/dc/elements/1.1/"/>
    <ds:schemaRef ds:uri="835f28f2-30f1-4728-84d2-86d96e143488"/>
    <ds:schemaRef ds:uri="http://purl.org/dc/dcmitype/"/>
    <ds:schemaRef ds:uri="http://schemas.microsoft.com/office/infopath/2007/PartnerControls"/>
    <ds:schemaRef ds:uri="341e6018-ac0a-4dfb-8409-db9e0d25502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1571</TotalTime>
  <Words>3249</Words>
  <Application>Microsoft Office PowerPoint</Application>
  <PresentationFormat>Широкий екран</PresentationFormat>
  <Paragraphs>538</Paragraphs>
  <Slides>53</Slides>
  <Notes>28</Notes>
  <HiddenSlides>0</HiddenSlides>
  <MMClips>2</MMClips>
  <ScaleCrop>false</ScaleCrop>
  <HeadingPairs>
    <vt:vector size="6" baseType="variant">
      <vt:variant>
        <vt:lpstr>Використані шрифти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53</vt:i4>
      </vt:variant>
    </vt:vector>
  </HeadingPairs>
  <TitlesOfParts>
    <vt:vector size="65" baseType="lpstr">
      <vt:lpstr>Proxima Nova Black</vt:lpstr>
      <vt:lpstr>Times New Roman</vt:lpstr>
      <vt:lpstr>Calibri</vt:lpstr>
      <vt:lpstr>Open Sans</vt:lpstr>
      <vt:lpstr>Georgia</vt:lpstr>
      <vt:lpstr>Courier New</vt:lpstr>
      <vt:lpstr>Arial</vt:lpstr>
      <vt:lpstr>Verdana</vt:lpstr>
      <vt:lpstr>Lucida Console</vt:lpstr>
      <vt:lpstr>Calibri (Основний текст)</vt:lpstr>
      <vt:lpstr>Fira Code</vt:lpstr>
      <vt:lpstr>LIGHT-THEME</vt:lpstr>
      <vt:lpstr>CSS  Basics</vt:lpstr>
      <vt:lpstr>CSS – Cascading Style Sheet</vt:lpstr>
      <vt:lpstr>Web without CSS</vt:lpstr>
      <vt:lpstr>CSS with another technologies</vt:lpstr>
      <vt:lpstr>CSS helps to change deprecated html tags</vt:lpstr>
      <vt:lpstr>Ways using CSS with HTML</vt:lpstr>
      <vt:lpstr>Anatomy of a CSS rule</vt:lpstr>
      <vt:lpstr>CSS selectors - basic</vt:lpstr>
      <vt:lpstr>CSS selectors - combinators</vt:lpstr>
      <vt:lpstr>CSS selectors - attribute</vt:lpstr>
      <vt:lpstr>CSS selectors – pseudo element</vt:lpstr>
      <vt:lpstr>CSS selectors - pseudo class</vt:lpstr>
      <vt:lpstr>CSS selectors - pseudo class</vt:lpstr>
      <vt:lpstr>CSS selectors - pseudo class</vt:lpstr>
      <vt:lpstr>CSS selectors - pseudo class</vt:lpstr>
      <vt:lpstr>CSS Specificity Cheat Sheet</vt:lpstr>
      <vt:lpstr>CSS Specificity Cheat Sheet - example</vt:lpstr>
      <vt:lpstr>CSS Specificity Cheat Sheet - example</vt:lpstr>
      <vt:lpstr>CSS Specificity Cheat Sheet - example</vt:lpstr>
      <vt:lpstr>CSS Specificity Cheat Sheet - example</vt:lpstr>
      <vt:lpstr>CSS Specificity Cheat Sheet - example</vt:lpstr>
      <vt:lpstr>CSS functions</vt:lpstr>
      <vt:lpstr>CSS functions</vt:lpstr>
      <vt:lpstr>CSS units – absolute lengths</vt:lpstr>
      <vt:lpstr>CSS units – relative lengths</vt:lpstr>
      <vt:lpstr>CSS colors</vt:lpstr>
      <vt:lpstr>CSS fonts - families</vt:lpstr>
      <vt:lpstr>CSS fonts - properties</vt:lpstr>
      <vt:lpstr>CSS fonts - defining custom </vt:lpstr>
      <vt:lpstr>CSS display - block and inline  </vt:lpstr>
      <vt:lpstr>CSS display - inline  </vt:lpstr>
      <vt:lpstr>CSS display - block  </vt:lpstr>
      <vt:lpstr>CSS display – inline-block  </vt:lpstr>
      <vt:lpstr>CSS box model  </vt:lpstr>
      <vt:lpstr>CSS box model  </vt:lpstr>
      <vt:lpstr>CSS align – horizontal align </vt:lpstr>
      <vt:lpstr>CSS align – horizontal align </vt:lpstr>
      <vt:lpstr>CSS align – horizontal align </vt:lpstr>
      <vt:lpstr>CSS align – horizontal align </vt:lpstr>
      <vt:lpstr>CSS align – vertical align </vt:lpstr>
      <vt:lpstr>CSS align – vertical align </vt:lpstr>
      <vt:lpstr>CSS align – vertical align </vt:lpstr>
      <vt:lpstr>CSS align – vertical align </vt:lpstr>
      <vt:lpstr>CSS position </vt:lpstr>
      <vt:lpstr>CSS position – static  </vt:lpstr>
      <vt:lpstr>CSS position – relative  </vt:lpstr>
      <vt:lpstr>CSS position – absolute  </vt:lpstr>
      <vt:lpstr>CSS position – fixed  </vt:lpstr>
      <vt:lpstr>CSS position – sticky  </vt:lpstr>
      <vt:lpstr>CSS counters </vt:lpstr>
      <vt:lpstr>CSS counters - example </vt:lpstr>
      <vt:lpstr>CSS3 features </vt:lpstr>
      <vt:lpstr>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Liubov Koliasa</dc:creator>
  <cp:lastModifiedBy>Ярослав Вендиш</cp:lastModifiedBy>
  <cp:revision>105</cp:revision>
  <dcterms:created xsi:type="dcterms:W3CDTF">2018-12-11T16:43:22Z</dcterms:created>
  <dcterms:modified xsi:type="dcterms:W3CDTF">2019-12-29T22:44:56Z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